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5143500" cx="9144000"/>
  <p:notesSz cx="5143500" cy="9144000"/>
  <p:embeddedFontLst>
    <p:embeddedFont>
      <p:font typeface="Roboto"/>
      <p:regular r:id="rId26"/>
      <p:bold r:id="rId27"/>
      <p:italic r:id="rId28"/>
      <p:boldItalic r:id="rId29"/>
    </p:embeddedFont>
    <p:embeddedFont>
      <p:font typeface="Inter Light"/>
      <p:regular r:id="rId30"/>
      <p:bold r:id="rId31"/>
      <p:italic r:id="rId32"/>
      <p:boldItalic r:id="rId33"/>
    </p:embeddedFont>
    <p:embeddedFont>
      <p:font typeface="Inter"/>
      <p:regular r:id="rId34"/>
      <p:bold r:id="rId35"/>
      <p:italic r:id="rId36"/>
      <p:boldItalic r:id="rId37"/>
    </p:embeddedFont>
    <p:embeddedFont>
      <p:font typeface="Inter ExtraBold"/>
      <p:bold r:id="rId38"/>
      <p:boldItalic r:id="rId39"/>
    </p:embeddedFont>
    <p:embeddedFont>
      <p:font typeface="Inter Medium"/>
      <p:regular r:id="rId40"/>
      <p:bold r:id="rId41"/>
      <p:italic r:id="rId42"/>
      <p:boldItalic r:id="rId43"/>
    </p:embeddedFont>
    <p:embeddedFont>
      <p:font typeface="Inter Black"/>
      <p:bold r:id="rId44"/>
      <p:boldItalic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InterMedium-regular.fntdata"/><Relationship Id="rId42" Type="http://schemas.openxmlformats.org/officeDocument/2006/relationships/font" Target="fonts/InterMedium-italic.fntdata"/><Relationship Id="rId41" Type="http://schemas.openxmlformats.org/officeDocument/2006/relationships/font" Target="fonts/InterMedium-bold.fntdata"/><Relationship Id="rId44" Type="http://schemas.openxmlformats.org/officeDocument/2006/relationships/font" Target="fonts/InterBlack-bold.fntdata"/><Relationship Id="rId43" Type="http://schemas.openxmlformats.org/officeDocument/2006/relationships/font" Target="fonts/InterMedium-boldItalic.fntdata"/><Relationship Id="rId45" Type="http://schemas.openxmlformats.org/officeDocument/2006/relationships/font" Target="fonts/InterBlack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Roboto-regular.fntdata"/><Relationship Id="rId28" Type="http://schemas.openxmlformats.org/officeDocument/2006/relationships/font" Target="fonts/Roboto-italic.fntdata"/><Relationship Id="rId27" Type="http://schemas.openxmlformats.org/officeDocument/2006/relationships/font" Target="fonts/Roboto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Roboto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InterLight-bold.fntdata"/><Relationship Id="rId30" Type="http://schemas.openxmlformats.org/officeDocument/2006/relationships/font" Target="fonts/InterLight-regular.fntdata"/><Relationship Id="rId11" Type="http://schemas.openxmlformats.org/officeDocument/2006/relationships/slide" Target="slides/slide7.xml"/><Relationship Id="rId33" Type="http://schemas.openxmlformats.org/officeDocument/2006/relationships/font" Target="fonts/InterLight-boldItalic.fntdata"/><Relationship Id="rId10" Type="http://schemas.openxmlformats.org/officeDocument/2006/relationships/slide" Target="slides/slide6.xml"/><Relationship Id="rId32" Type="http://schemas.openxmlformats.org/officeDocument/2006/relationships/font" Target="fonts/InterLight-italic.fntdata"/><Relationship Id="rId13" Type="http://schemas.openxmlformats.org/officeDocument/2006/relationships/slide" Target="slides/slide9.xml"/><Relationship Id="rId35" Type="http://schemas.openxmlformats.org/officeDocument/2006/relationships/font" Target="fonts/Inter-bold.fntdata"/><Relationship Id="rId12" Type="http://schemas.openxmlformats.org/officeDocument/2006/relationships/slide" Target="slides/slide8.xml"/><Relationship Id="rId34" Type="http://schemas.openxmlformats.org/officeDocument/2006/relationships/font" Target="fonts/Inter-regular.fntdata"/><Relationship Id="rId15" Type="http://schemas.openxmlformats.org/officeDocument/2006/relationships/slide" Target="slides/slide11.xml"/><Relationship Id="rId37" Type="http://schemas.openxmlformats.org/officeDocument/2006/relationships/font" Target="fonts/Inter-boldItalic.fntdata"/><Relationship Id="rId14" Type="http://schemas.openxmlformats.org/officeDocument/2006/relationships/slide" Target="slides/slide10.xml"/><Relationship Id="rId36" Type="http://schemas.openxmlformats.org/officeDocument/2006/relationships/font" Target="fonts/Inter-italic.fntdata"/><Relationship Id="rId17" Type="http://schemas.openxmlformats.org/officeDocument/2006/relationships/slide" Target="slides/slide13.xml"/><Relationship Id="rId39" Type="http://schemas.openxmlformats.org/officeDocument/2006/relationships/font" Target="fonts/InterExtraBold-boldItalic.fntdata"/><Relationship Id="rId16" Type="http://schemas.openxmlformats.org/officeDocument/2006/relationships/slide" Target="slides/slide12.xml"/><Relationship Id="rId38" Type="http://schemas.openxmlformats.org/officeDocument/2006/relationships/font" Target="fonts/InterExtraBold-bold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" name="Google Shape;2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" name="Google Shape;3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" name="Google Shape;5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d65f815601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g3d65f815601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g3d65f815601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1" name="Google Shape;31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1" name="Google Shape;35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d65f815601_0_160:notes"/>
          <p:cNvSpPr/>
          <p:nvPr>
            <p:ph idx="2" type="sldImg"/>
          </p:nvPr>
        </p:nvSpPr>
        <p:spPr>
          <a:xfrm>
            <a:off x="285975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d65f815601_0_160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d65f815601_0_166:notes"/>
          <p:cNvSpPr/>
          <p:nvPr>
            <p:ph idx="2" type="sldImg"/>
          </p:nvPr>
        </p:nvSpPr>
        <p:spPr>
          <a:xfrm>
            <a:off x="285975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d65f815601_0_166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d65f815601_0_171:notes"/>
          <p:cNvSpPr/>
          <p:nvPr>
            <p:ph idx="2" type="sldImg"/>
          </p:nvPr>
        </p:nvSpPr>
        <p:spPr>
          <a:xfrm>
            <a:off x="285975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d65f815601_0_171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d65f815601_0_176:notes"/>
          <p:cNvSpPr/>
          <p:nvPr>
            <p:ph idx="2" type="sldImg"/>
          </p:nvPr>
        </p:nvSpPr>
        <p:spPr>
          <a:xfrm>
            <a:off x="285975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3d65f815601_0_176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d65f815601_0_181:notes"/>
          <p:cNvSpPr/>
          <p:nvPr>
            <p:ph idx="2" type="sldImg"/>
          </p:nvPr>
        </p:nvSpPr>
        <p:spPr>
          <a:xfrm>
            <a:off x="285975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3d65f815601_0_181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d65f815601_0_186:notes"/>
          <p:cNvSpPr/>
          <p:nvPr>
            <p:ph idx="2" type="sldImg"/>
          </p:nvPr>
        </p:nvSpPr>
        <p:spPr>
          <a:xfrm>
            <a:off x="285975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d65f815601_0_186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Relationship Id="rId3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+ Background">
  <p:cSld name="TITLE_AND_BOD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idx="1" type="body"/>
          </p:nvPr>
        </p:nvSpPr>
        <p:spPr>
          <a:xfrm>
            <a:off x="540000" y="1375250"/>
            <a:ext cx="8064000" cy="32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3" name="Google Shape;1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45201" y="211375"/>
            <a:ext cx="192500" cy="183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8604000" y="4710625"/>
            <a:ext cx="5487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buNone/>
              <a:defRPr sz="1000"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sz="1000"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sz="1000"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sz="1000"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sz="1000"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sz="1000"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sz="1000"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sz="1000"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sz="10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15" name="Google Shape;15;p3"/>
          <p:cNvSpPr txBox="1"/>
          <p:nvPr>
            <p:ph idx="2" type="subTitle"/>
          </p:nvPr>
        </p:nvSpPr>
        <p:spPr>
          <a:xfrm>
            <a:off x="541325" y="741600"/>
            <a:ext cx="80640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Font typeface="Inter"/>
              <a:buNone/>
              <a:defRPr sz="15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Font typeface="Inter"/>
              <a:buNone/>
              <a:defRPr sz="15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Font typeface="Inter"/>
              <a:buNone/>
              <a:defRPr sz="15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Font typeface="Inter"/>
              <a:buNone/>
              <a:defRPr sz="15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Font typeface="Inter"/>
              <a:buNone/>
              <a:defRPr sz="15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Font typeface="Inter"/>
              <a:buNone/>
              <a:defRPr sz="15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Font typeface="Inter"/>
              <a:buNone/>
              <a:defRPr sz="15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Font typeface="Inter"/>
              <a:buNone/>
              <a:defRPr sz="15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type="title"/>
          </p:nvPr>
        </p:nvSpPr>
        <p:spPr>
          <a:xfrm>
            <a:off x="541325" y="360000"/>
            <a:ext cx="8064000" cy="4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 b="1" sz="2400"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 b="1" sz="2400"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 b="1" sz="2400"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 b="1" sz="2400"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 b="1" sz="2400"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 b="1" sz="2400"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 b="1" sz="2400"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Font typeface="Roboto"/>
              <a:buNone/>
              <a:defRPr b="1" sz="24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  <p15:guide id="3" pos="340">
          <p15:clr>
            <a:srgbClr val="E46962"/>
          </p15:clr>
        </p15:guide>
        <p15:guide id="4" orient="horz" pos="227">
          <p15:clr>
            <a:srgbClr val="E46962"/>
          </p15:clr>
        </p15:guide>
        <p15:guide id="5" pos="5420">
          <p15:clr>
            <a:srgbClr val="E46962"/>
          </p15:clr>
        </p15:guide>
        <p15:guide id="6" orient="horz" pos="2900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ark Slide">
  <p:cSld name="TITLE_AND_BODY_1_1_1_1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>
            <p:ph idx="2" type="pic"/>
          </p:nvPr>
        </p:nvSpPr>
        <p:spPr>
          <a:xfrm>
            <a:off x="-125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604000" y="4710625"/>
            <a:ext cx="5487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541325" y="1024125"/>
            <a:ext cx="8064000" cy="30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pic>
        <p:nvPicPr>
          <p:cNvPr id="21" name="Google Shape;21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45201" y="211375"/>
            <a:ext cx="192500" cy="18372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/>
          <p:nvPr>
            <p:ph idx="1" type="subTitle"/>
          </p:nvPr>
        </p:nvSpPr>
        <p:spPr>
          <a:xfrm>
            <a:off x="541325" y="2819125"/>
            <a:ext cx="80640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500"/>
              <a:buFont typeface="Inter"/>
              <a:buNone/>
              <a:defRPr sz="1500"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500"/>
              <a:buFont typeface="Inter"/>
              <a:buNone/>
              <a:defRPr sz="1500"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500"/>
              <a:buFont typeface="Inter"/>
              <a:buNone/>
              <a:defRPr sz="1500"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500"/>
              <a:buFont typeface="Inter"/>
              <a:buNone/>
              <a:defRPr sz="1500"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500"/>
              <a:buFont typeface="Inter"/>
              <a:buNone/>
              <a:defRPr sz="1500"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500"/>
              <a:buFont typeface="Inter"/>
              <a:buNone/>
              <a:defRPr sz="1500"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500"/>
              <a:buFont typeface="Inter"/>
              <a:buNone/>
              <a:defRPr sz="1500"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500"/>
              <a:buFont typeface="Inter"/>
              <a:buNone/>
              <a:defRPr sz="15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  <p15:guide id="3" pos="340">
          <p15:clr>
            <a:srgbClr val="E46962"/>
          </p15:clr>
        </p15:guide>
        <p15:guide id="4" orient="horz" pos="227">
          <p15:clr>
            <a:srgbClr val="E46962"/>
          </p15:clr>
        </p15:guide>
        <p15:guide id="5" pos="5420">
          <p15:clr>
            <a:srgbClr val="E46962"/>
          </p15:clr>
        </p15:guide>
        <p15:guide id="6" orient="horz" pos="2900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jp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jp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91919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sessions/brave-bold-cerf/helloprint-presentation-creator/logo_white.png" id="28" name="Google Shape;2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30" y="190470"/>
            <a:ext cx="1114288" cy="24762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/>
          <p:nvPr/>
        </p:nvSpPr>
        <p:spPr>
          <a:xfrm>
            <a:off x="381030" y="1714500"/>
            <a:ext cx="57150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Inter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Q1 2025 Business Review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5"/>
          <p:cNvSpPr/>
          <p:nvPr/>
        </p:nvSpPr>
        <p:spPr>
          <a:xfrm>
            <a:off x="381030" y="2286000"/>
            <a:ext cx="304770" cy="19020"/>
          </a:xfrm>
          <a:prstGeom prst="roundRect">
            <a:avLst>
              <a:gd fmla="val 2403785" name="adj"/>
            </a:avLst>
          </a:prstGeom>
          <a:solidFill>
            <a:srgbClr val="008539"/>
          </a:solidFill>
          <a:ln cap="flat" cmpd="sng" w="12700">
            <a:solidFill>
              <a:srgbClr val="0085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5"/>
          <p:cNvSpPr/>
          <p:nvPr/>
        </p:nvSpPr>
        <p:spPr>
          <a:xfrm>
            <a:off x="381030" y="2381280"/>
            <a:ext cx="428625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Inter"/>
              <a:buNone/>
            </a:pPr>
            <a:r>
              <a:rPr b="0" i="0" lang="en-US" sz="9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Kwartaalresultaten, strategische prioriteiten en roadmap H2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5"/>
          <p:cNvSpPr/>
          <p:nvPr/>
        </p:nvSpPr>
        <p:spPr>
          <a:xfrm>
            <a:off x="381030" y="4667280"/>
            <a:ext cx="8382030" cy="133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Inter"/>
              <a:buNone/>
            </a:pPr>
            <a:r>
              <a:rPr b="0" i="0" lang="en-US" sz="900" u="none" cap="none" strike="noStrike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15 april 2025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5"/>
          <p:cNvSpPr/>
          <p:nvPr/>
        </p:nvSpPr>
        <p:spPr>
          <a:xfrm>
            <a:off x="381030" y="4800600"/>
            <a:ext cx="8382030" cy="133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900"/>
              <a:buFont typeface="Inter"/>
              <a:buNone/>
            </a:pPr>
            <a:r>
              <a:rPr b="1" i="0" lang="en-US" sz="900" u="none" cap="none" strike="noStrike">
                <a:solidFill>
                  <a:srgbClr val="555555"/>
                </a:solidFill>
                <a:latin typeface="Inter"/>
                <a:ea typeface="Inter"/>
                <a:cs typeface="Inter"/>
                <a:sym typeface="Inter"/>
              </a:rPr>
              <a:t>Team Strategy &amp; Leadership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381030" y="4762470"/>
            <a:ext cx="3333720" cy="133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900"/>
              <a:buFont typeface="Inter"/>
              <a:buNone/>
            </a:pPr>
            <a:r>
              <a:rPr b="0" i="0" lang="en-US" sz="900" u="none" cap="none" strike="noStrike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rPr>
              <a:t>Making print easier, for everyone, everywhere.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5"/>
          <p:cNvSpPr/>
          <p:nvPr/>
        </p:nvSpPr>
        <p:spPr>
          <a:xfrm>
            <a:off x="0" y="5124480"/>
            <a:ext cx="9144000" cy="19020"/>
          </a:xfrm>
          <a:prstGeom prst="rect">
            <a:avLst/>
          </a:prstGeom>
          <a:solidFill>
            <a:srgbClr val="049E46"/>
          </a:solidFill>
          <a:ln cap="flat" cmpd="sng" w="12700">
            <a:solidFill>
              <a:srgbClr val="049E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416" y="0"/>
            <a:ext cx="874758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191919"/>
              </a:gs>
              <a:gs pos="41000">
                <a:srgbClr val="1C1C1C"/>
              </a:gs>
              <a:gs pos="100000">
                <a:srgbClr val="737373">
                  <a:alpha val="25098"/>
                </a:srgbClr>
              </a:gs>
            </a:gsLst>
            <a:lin ang="0" scaled="0"/>
          </a:gradFill>
          <a:ln cap="flat" cmpd="sng" w="12700">
            <a:solidFill>
              <a:srgbClr val="1919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sessions/brave-bold-cerf/helloprint-presentation-creator/logo_white.png" id="43" name="Google Shape;4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30" y="190470"/>
            <a:ext cx="1114288" cy="24762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6"/>
          <p:cNvSpPr/>
          <p:nvPr/>
        </p:nvSpPr>
        <p:spPr>
          <a:xfrm>
            <a:off x="381030" y="1333470"/>
            <a:ext cx="3333600" cy="14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Inter"/>
              <a:buNone/>
            </a:pPr>
            <a:r>
              <a:rPr lang="en-US" sz="600">
                <a:solidFill>
                  <a:srgbClr val="008539"/>
                </a:solidFill>
                <a:latin typeface="Inter Medium"/>
                <a:ea typeface="Inter Medium"/>
                <a:cs typeface="Inter Medium"/>
                <a:sym typeface="Inter Medium"/>
              </a:rPr>
              <a:t>ANNUAL REPORT 2024</a:t>
            </a:r>
            <a:endParaRPr i="0" sz="600" u="none" cap="none" strike="noStrike">
              <a:solidFill>
                <a:srgbClr val="008539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5" name="Google Shape;45;p6"/>
          <p:cNvSpPr/>
          <p:nvPr/>
        </p:nvSpPr>
        <p:spPr>
          <a:xfrm>
            <a:off x="342859" y="1524030"/>
            <a:ext cx="4095900" cy="14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Inter"/>
              <a:buNone/>
            </a:pPr>
            <a:r>
              <a:rPr i="0" lang="en-US" sz="2600" u="none" cap="none" strike="noStrike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rPr>
              <a:t>Building Europe's</a:t>
            </a:r>
            <a:endParaRPr i="0" sz="2600" u="none" cap="none" strike="noStrike">
              <a:solidFill>
                <a:schemeClr val="dk1"/>
              </a:solidFill>
              <a:latin typeface="Inter Black"/>
              <a:ea typeface="Inter Black"/>
              <a:cs typeface="Inter Black"/>
              <a:sym typeface="Inter Black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Inter"/>
              <a:buNone/>
            </a:pPr>
            <a:r>
              <a:rPr i="0" lang="en-US" sz="2600" u="none" cap="none" strike="noStrike">
                <a:solidFill>
                  <a:srgbClr val="979797"/>
                </a:solidFill>
                <a:latin typeface="Inter Light"/>
                <a:ea typeface="Inter Light"/>
                <a:cs typeface="Inter Light"/>
                <a:sym typeface="Inter Light"/>
              </a:rPr>
              <a:t>largest print</a:t>
            </a:r>
            <a:r>
              <a:rPr i="0" lang="en-US" sz="2600" u="none" cap="none" strike="noStrike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rPr>
              <a:t> platform.</a:t>
            </a:r>
            <a:endParaRPr i="0" sz="2600" u="none" cap="none" strike="noStrike">
              <a:solidFill>
                <a:schemeClr val="dk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46" name="Google Shape;46;p6"/>
          <p:cNvSpPr/>
          <p:nvPr/>
        </p:nvSpPr>
        <p:spPr>
          <a:xfrm>
            <a:off x="381030" y="2800380"/>
            <a:ext cx="3810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Inter"/>
              <a:buNone/>
            </a:pPr>
            <a:r>
              <a:rPr i="0" lang="en-US" sz="900" u="none" cap="none" strike="noStrike">
                <a:solidFill>
                  <a:srgbClr val="888888"/>
                </a:solidFill>
                <a:latin typeface="Inter Medium"/>
                <a:ea typeface="Inter Medium"/>
                <a:cs typeface="Inter Medium"/>
                <a:sym typeface="Inter Medium"/>
              </a:rPr>
              <a:t>300+ suppliers · 14 markets · millions of products</a:t>
            </a:r>
            <a:endParaRPr i="0" sz="9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7" name="Google Shape;47;p6"/>
          <p:cNvSpPr/>
          <p:nvPr/>
        </p:nvSpPr>
        <p:spPr>
          <a:xfrm>
            <a:off x="0" y="5124480"/>
            <a:ext cx="9144000" cy="18900"/>
          </a:xfrm>
          <a:prstGeom prst="rect">
            <a:avLst/>
          </a:prstGeom>
          <a:solidFill>
            <a:srgbClr val="049E46"/>
          </a:solidFill>
          <a:ln cap="flat" cmpd="sng" w="12700">
            <a:solidFill>
              <a:srgbClr val="049E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/>
          <p:nvPr/>
        </p:nvSpPr>
        <p:spPr>
          <a:xfrm>
            <a:off x="381030" y="266730"/>
            <a:ext cx="838203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8539"/>
              </a:buClr>
              <a:buSzPts val="600"/>
              <a:buFont typeface="Inter"/>
              <a:buNone/>
            </a:pPr>
            <a:r>
              <a:rPr b="1" lang="en-US" sz="600">
                <a:solidFill>
                  <a:srgbClr val="008539"/>
                </a:solidFill>
                <a:latin typeface="Inter"/>
                <a:ea typeface="Inter"/>
                <a:cs typeface="Inter"/>
                <a:sym typeface="Inter"/>
              </a:rPr>
              <a:t>STRATEGIE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7"/>
          <p:cNvSpPr/>
          <p:nvPr/>
        </p:nvSpPr>
        <p:spPr>
          <a:xfrm>
            <a:off x="381030" y="781625"/>
            <a:ext cx="8382000" cy="3600"/>
          </a:xfrm>
          <a:prstGeom prst="rect">
            <a:avLst/>
          </a:prstGeom>
          <a:solidFill>
            <a:srgbClr val="EFEFEF"/>
          </a:solidFill>
          <a:ln cap="flat" cmpd="sng" w="12700">
            <a:solidFill>
              <a:srgbClr val="E8F5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7"/>
          <p:cNvSpPr/>
          <p:nvPr/>
        </p:nvSpPr>
        <p:spPr>
          <a:xfrm>
            <a:off x="381030" y="1252728"/>
            <a:ext cx="38130" cy="38130"/>
          </a:xfrm>
          <a:prstGeom prst="ellipse">
            <a:avLst/>
          </a:prstGeom>
          <a:solidFill>
            <a:srgbClr val="008539"/>
          </a:solidFill>
          <a:ln cap="flat" cmpd="sng" w="12700">
            <a:solidFill>
              <a:srgbClr val="0085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7"/>
          <p:cNvSpPr/>
          <p:nvPr/>
        </p:nvSpPr>
        <p:spPr>
          <a:xfrm>
            <a:off x="495325" y="1197870"/>
            <a:ext cx="8267700" cy="1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2700" spcFirstLastPara="1" rIns="0" wrap="square" tIns="0">
            <a:norm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900"/>
              <a:buFont typeface="Inter"/>
              <a:buNone/>
            </a:pPr>
            <a:r>
              <a:rPr b="1" i="0" lang="en-US" sz="9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Revenue Growth</a:t>
            </a:r>
            <a:r>
              <a:rPr b="0" i="0" lang="en-US" sz="900" u="none" cap="none" strike="noStrike">
                <a:solidFill>
                  <a:srgbClr val="444444"/>
                </a:solidFill>
                <a:latin typeface="Inter"/>
                <a:ea typeface="Inter"/>
                <a:cs typeface="Inter"/>
                <a:sym typeface="Inter"/>
              </a:rPr>
              <a:t> — target €18M voor FY2025, nu tracking op €16.2M (+12% YoY)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7"/>
          <p:cNvSpPr/>
          <p:nvPr/>
        </p:nvSpPr>
        <p:spPr>
          <a:xfrm>
            <a:off x="381030" y="2743200"/>
            <a:ext cx="2024047" cy="647670"/>
          </a:xfrm>
          <a:prstGeom prst="roundRect">
            <a:avLst>
              <a:gd fmla="val 8895" name="adj"/>
            </a:avLst>
          </a:prstGeom>
          <a:solidFill>
            <a:srgbClr val="F0F0F0"/>
          </a:solidFill>
          <a:ln cap="flat" cmpd="sng" w="12700">
            <a:solidFill>
              <a:srgbClr val="F0F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7"/>
          <p:cNvSpPr/>
          <p:nvPr/>
        </p:nvSpPr>
        <p:spPr>
          <a:xfrm>
            <a:off x="381030" y="2847990"/>
            <a:ext cx="2024047" cy="323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000"/>
              <a:buFont typeface="Inter"/>
              <a:buNone/>
            </a:pPr>
            <a:r>
              <a:rPr i="0" lang="en-US" sz="2000" u="none" cap="none" strike="noStrike">
                <a:solidFill>
                  <a:srgbClr val="191919"/>
                </a:solidFill>
                <a:latin typeface="Inter Black"/>
                <a:ea typeface="Inter Black"/>
                <a:cs typeface="Inter Black"/>
                <a:sym typeface="Inter Black"/>
              </a:rPr>
              <a:t>€16.2M</a:t>
            </a:r>
            <a:endParaRPr i="0" sz="2000" u="none" cap="none" strike="noStrike">
              <a:solidFill>
                <a:schemeClr val="dk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59" name="Google Shape;59;p7"/>
          <p:cNvSpPr/>
          <p:nvPr/>
        </p:nvSpPr>
        <p:spPr>
          <a:xfrm>
            <a:off x="381030" y="3209910"/>
            <a:ext cx="2024047" cy="14292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Inter"/>
              <a:buNone/>
            </a:pPr>
            <a:r>
              <a:rPr i="0" lang="en-US" sz="800" u="none" cap="none" strike="noStrike">
                <a:solidFill>
                  <a:srgbClr val="888888"/>
                </a:solidFill>
                <a:latin typeface="Inter Medium"/>
                <a:ea typeface="Inter Medium"/>
                <a:cs typeface="Inter Medium"/>
                <a:sym typeface="Inter Medium"/>
              </a:rPr>
              <a:t>Q1 Revenue</a:t>
            </a:r>
            <a:endParaRPr i="0" sz="8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60" name="Google Shape;60;p7"/>
          <p:cNvSpPr/>
          <p:nvPr/>
        </p:nvSpPr>
        <p:spPr>
          <a:xfrm>
            <a:off x="2500358" y="2743200"/>
            <a:ext cx="2024047" cy="647670"/>
          </a:xfrm>
          <a:prstGeom prst="roundRect">
            <a:avLst>
              <a:gd fmla="val 8895" name="adj"/>
            </a:avLst>
          </a:prstGeom>
          <a:solidFill>
            <a:srgbClr val="F0F0F0"/>
          </a:solidFill>
          <a:ln cap="flat" cmpd="sng" w="12700">
            <a:solidFill>
              <a:srgbClr val="F0F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7"/>
          <p:cNvSpPr/>
          <p:nvPr/>
        </p:nvSpPr>
        <p:spPr>
          <a:xfrm>
            <a:off x="2500358" y="2847990"/>
            <a:ext cx="2024047" cy="323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000"/>
              <a:buFont typeface="Inter"/>
              <a:buNone/>
            </a:pPr>
            <a:r>
              <a:rPr i="0" lang="en-US" sz="2000" u="none" cap="none" strike="noStrike">
                <a:solidFill>
                  <a:srgbClr val="191919"/>
                </a:solidFill>
                <a:latin typeface="Inter Black"/>
                <a:ea typeface="Inter Black"/>
                <a:cs typeface="Inter Black"/>
                <a:sym typeface="Inter Black"/>
              </a:rPr>
              <a:t>4.6/5</a:t>
            </a:r>
            <a:endParaRPr i="0" sz="2000" u="none" cap="none" strike="noStrike">
              <a:solidFill>
                <a:schemeClr val="dk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62" name="Google Shape;62;p7"/>
          <p:cNvSpPr/>
          <p:nvPr/>
        </p:nvSpPr>
        <p:spPr>
          <a:xfrm>
            <a:off x="2500358" y="3209910"/>
            <a:ext cx="2024047" cy="14292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Inter"/>
              <a:buNone/>
            </a:pPr>
            <a:r>
              <a:rPr i="0" lang="en-US" sz="800" u="none" cap="none" strike="noStrike">
                <a:solidFill>
                  <a:srgbClr val="888888"/>
                </a:solidFill>
                <a:latin typeface="Inter Medium"/>
                <a:ea typeface="Inter Medium"/>
                <a:cs typeface="Inter Medium"/>
                <a:sym typeface="Inter Medium"/>
              </a:rPr>
              <a:t>Supplier NPS</a:t>
            </a:r>
            <a:endParaRPr i="0" sz="8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63" name="Google Shape;63;p7"/>
          <p:cNvSpPr/>
          <p:nvPr/>
        </p:nvSpPr>
        <p:spPr>
          <a:xfrm>
            <a:off x="4619686" y="2743200"/>
            <a:ext cx="2024047" cy="647670"/>
          </a:xfrm>
          <a:prstGeom prst="roundRect">
            <a:avLst>
              <a:gd fmla="val 8895" name="adj"/>
            </a:avLst>
          </a:prstGeom>
          <a:solidFill>
            <a:srgbClr val="F0F0F0"/>
          </a:solidFill>
          <a:ln cap="flat" cmpd="sng" w="12700">
            <a:solidFill>
              <a:srgbClr val="F0F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7"/>
          <p:cNvSpPr/>
          <p:nvPr/>
        </p:nvSpPr>
        <p:spPr>
          <a:xfrm>
            <a:off x="4619686" y="2847990"/>
            <a:ext cx="2024047" cy="323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000"/>
              <a:buFont typeface="Inter"/>
              <a:buNone/>
            </a:pPr>
            <a:r>
              <a:rPr i="0" lang="en-US" sz="2000" u="none" cap="none" strike="noStrike">
                <a:solidFill>
                  <a:srgbClr val="191919"/>
                </a:solidFill>
                <a:latin typeface="Inter Black"/>
                <a:ea typeface="Inter Black"/>
                <a:cs typeface="Inter Black"/>
                <a:sym typeface="Inter Black"/>
              </a:rPr>
              <a:t>12</a:t>
            </a:r>
            <a:endParaRPr i="0" sz="2000" u="none" cap="none" strike="noStrike">
              <a:solidFill>
                <a:schemeClr val="dk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65" name="Google Shape;65;p7"/>
          <p:cNvSpPr/>
          <p:nvPr/>
        </p:nvSpPr>
        <p:spPr>
          <a:xfrm>
            <a:off x="4619686" y="3209910"/>
            <a:ext cx="2024047" cy="14292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Inter"/>
              <a:buNone/>
            </a:pPr>
            <a:r>
              <a:rPr i="0" lang="en-US" sz="800" u="none" cap="none" strike="noStrike">
                <a:solidFill>
                  <a:srgbClr val="888888"/>
                </a:solidFill>
                <a:latin typeface="Inter Medium"/>
                <a:ea typeface="Inter Medium"/>
                <a:cs typeface="Inter Medium"/>
                <a:sym typeface="Inter Medium"/>
              </a:rPr>
              <a:t>AI Skills live</a:t>
            </a:r>
            <a:endParaRPr i="0" sz="8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66" name="Google Shape;66;p7"/>
          <p:cNvSpPr/>
          <p:nvPr/>
        </p:nvSpPr>
        <p:spPr>
          <a:xfrm>
            <a:off x="6739014" y="2743200"/>
            <a:ext cx="2024047" cy="647670"/>
          </a:xfrm>
          <a:prstGeom prst="roundRect">
            <a:avLst>
              <a:gd fmla="val 8895" name="adj"/>
            </a:avLst>
          </a:prstGeom>
          <a:solidFill>
            <a:srgbClr val="F0F0F0"/>
          </a:solidFill>
          <a:ln cap="flat" cmpd="sng" w="12700">
            <a:solidFill>
              <a:srgbClr val="F0F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7"/>
          <p:cNvSpPr/>
          <p:nvPr/>
        </p:nvSpPr>
        <p:spPr>
          <a:xfrm>
            <a:off x="6739014" y="2847990"/>
            <a:ext cx="2024047" cy="323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000"/>
              <a:buFont typeface="Inter"/>
              <a:buNone/>
            </a:pPr>
            <a:r>
              <a:rPr i="0" lang="en-US" sz="2000" u="none" cap="none" strike="noStrike">
                <a:solidFill>
                  <a:srgbClr val="191919"/>
                </a:solidFill>
                <a:latin typeface="Inter Black"/>
                <a:ea typeface="Inter Black"/>
                <a:cs typeface="Inter Black"/>
                <a:sym typeface="Inter Black"/>
              </a:rPr>
              <a:t>3</a:t>
            </a:r>
            <a:endParaRPr i="0" sz="2000" u="none" cap="none" strike="noStrike">
              <a:solidFill>
                <a:schemeClr val="dk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68" name="Google Shape;68;p7"/>
          <p:cNvSpPr/>
          <p:nvPr/>
        </p:nvSpPr>
        <p:spPr>
          <a:xfrm>
            <a:off x="6739014" y="3209910"/>
            <a:ext cx="2024047" cy="14292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Inter"/>
              <a:buNone/>
            </a:pPr>
            <a:r>
              <a:rPr i="0" lang="en-US" sz="800" u="none" cap="none" strike="noStrike">
                <a:solidFill>
                  <a:srgbClr val="888888"/>
                </a:solidFill>
                <a:latin typeface="Inter Medium"/>
                <a:ea typeface="Inter Medium"/>
                <a:cs typeface="Inter Medium"/>
                <a:sym typeface="Inter Medium"/>
              </a:rPr>
              <a:t>New markets H1</a:t>
            </a:r>
            <a:endParaRPr i="0" sz="8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69" name="Google Shape;69;p7"/>
          <p:cNvSpPr/>
          <p:nvPr/>
        </p:nvSpPr>
        <p:spPr>
          <a:xfrm>
            <a:off x="381030" y="4743420"/>
            <a:ext cx="8382000" cy="3600"/>
          </a:xfrm>
          <a:prstGeom prst="rect">
            <a:avLst/>
          </a:prstGeom>
          <a:solidFill>
            <a:srgbClr val="E0E0E0"/>
          </a:solidFill>
          <a:ln cap="flat" cmpd="sng" w="12700">
            <a:solidFill>
              <a:srgbClr val="E8F5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sessions/brave-bold-cerf/helloprint-presentation-creator/logo_dark.png" id="70" name="Google Shape;70;p7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381025" y="4921400"/>
            <a:ext cx="365776" cy="81288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7"/>
          <p:cNvSpPr/>
          <p:nvPr/>
        </p:nvSpPr>
        <p:spPr>
          <a:xfrm>
            <a:off x="8412480" y="4905390"/>
            <a:ext cx="365760" cy="1463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900"/>
              <a:buFont typeface="Inter"/>
              <a:buNone/>
            </a:pPr>
            <a:r>
              <a:rPr i="0" lang="en-US" sz="600" u="none" cap="none" strike="noStrike">
                <a:solidFill>
                  <a:srgbClr val="AAAAAA"/>
                </a:solidFill>
                <a:latin typeface="Inter"/>
                <a:ea typeface="Inter"/>
                <a:cs typeface="Inter"/>
                <a:sym typeface="Inter"/>
              </a:rPr>
              <a:t>03</a:t>
            </a:r>
            <a:endParaRPr i="0" sz="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2" name="Google Shape;72;p7"/>
          <p:cNvSpPr/>
          <p:nvPr/>
        </p:nvSpPr>
        <p:spPr>
          <a:xfrm>
            <a:off x="381030" y="1557528"/>
            <a:ext cx="38100" cy="38100"/>
          </a:xfrm>
          <a:prstGeom prst="ellipse">
            <a:avLst/>
          </a:prstGeom>
          <a:solidFill>
            <a:srgbClr val="008539"/>
          </a:solidFill>
          <a:ln cap="flat" cmpd="sng" w="12700">
            <a:solidFill>
              <a:srgbClr val="0085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495325" y="1502670"/>
            <a:ext cx="8267700" cy="1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2700" spcFirstLastPara="1" rIns="0" wrap="square" tIns="0">
            <a:norm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900"/>
              <a:buFont typeface="Inter"/>
              <a:buNone/>
            </a:pPr>
            <a:r>
              <a:rPr b="1" i="0" lang="en-US" sz="9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Revenue Growth</a:t>
            </a:r>
            <a:r>
              <a:rPr b="0" i="0" lang="en-US" sz="900" u="none" cap="none" strike="noStrike">
                <a:solidFill>
                  <a:srgbClr val="444444"/>
                </a:solidFill>
                <a:latin typeface="Inter"/>
                <a:ea typeface="Inter"/>
                <a:cs typeface="Inter"/>
                <a:sym typeface="Inter"/>
              </a:rPr>
              <a:t> — target €18M voor FY2025, nu tracking op €16.2M (+12% YoY)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7"/>
          <p:cNvSpPr/>
          <p:nvPr/>
        </p:nvSpPr>
        <p:spPr>
          <a:xfrm>
            <a:off x="381030" y="1862328"/>
            <a:ext cx="38100" cy="38100"/>
          </a:xfrm>
          <a:prstGeom prst="ellipse">
            <a:avLst/>
          </a:prstGeom>
          <a:solidFill>
            <a:srgbClr val="008539"/>
          </a:solidFill>
          <a:ln cap="flat" cmpd="sng" w="12700">
            <a:solidFill>
              <a:srgbClr val="0085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7"/>
          <p:cNvSpPr/>
          <p:nvPr/>
        </p:nvSpPr>
        <p:spPr>
          <a:xfrm>
            <a:off x="495325" y="1807470"/>
            <a:ext cx="8267700" cy="1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2700" spcFirstLastPara="1" rIns="0" wrap="square" tIns="0">
            <a:norm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900"/>
              <a:buFont typeface="Inter"/>
              <a:buNone/>
            </a:pPr>
            <a:r>
              <a:rPr b="1" i="0" lang="en-US" sz="9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Revenue Growth</a:t>
            </a:r>
            <a:r>
              <a:rPr b="0" i="0" lang="en-US" sz="900" u="none" cap="none" strike="noStrike">
                <a:solidFill>
                  <a:srgbClr val="444444"/>
                </a:solidFill>
                <a:latin typeface="Inter"/>
                <a:ea typeface="Inter"/>
                <a:cs typeface="Inter"/>
                <a:sym typeface="Inter"/>
              </a:rPr>
              <a:t> — target €18M voor FY2025, nu tracking op €16.2M (+12% YoY)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7"/>
          <p:cNvSpPr/>
          <p:nvPr/>
        </p:nvSpPr>
        <p:spPr>
          <a:xfrm>
            <a:off x="333312" y="419072"/>
            <a:ext cx="83820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200"/>
              <a:buFont typeface="Inter"/>
              <a:buNone/>
            </a:pPr>
            <a:r>
              <a:rPr lang="en-US" sz="1800">
                <a:solidFill>
                  <a:srgbClr val="191919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Drie strategische prioriteiten voor Q2</a:t>
            </a:r>
            <a:endParaRPr i="0" sz="1800" u="none" cap="none" strike="noStrike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5C26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sessions/brave-bold-cerf/helloprint-presentation-creator/logo_white.png" id="82" name="Google Shape;8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30" y="190470"/>
            <a:ext cx="943112" cy="20958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8"/>
          <p:cNvSpPr/>
          <p:nvPr/>
        </p:nvSpPr>
        <p:spPr>
          <a:xfrm>
            <a:off x="2857500" y="381030"/>
            <a:ext cx="5905470" cy="28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06332"/>
              </a:buClr>
              <a:buSzPts val="16000"/>
              <a:buFont typeface="Inter"/>
              <a:buNone/>
            </a:pPr>
            <a:r>
              <a:rPr b="1" i="0" lang="en-US" sz="16000" u="none" cap="none" strike="noStrike">
                <a:solidFill>
                  <a:srgbClr val="1A6B3A"/>
                </a:solidFill>
                <a:latin typeface="Inter"/>
                <a:ea typeface="Inter"/>
                <a:cs typeface="Inter"/>
                <a:sym typeface="Inter"/>
              </a:rPr>
              <a:t>€1B</a:t>
            </a:r>
            <a:endParaRPr b="0" i="0" sz="16000" u="none" cap="none" strike="noStrike">
              <a:solidFill>
                <a:srgbClr val="1A6B3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8"/>
          <p:cNvSpPr/>
          <p:nvPr/>
        </p:nvSpPr>
        <p:spPr>
          <a:xfrm>
            <a:off x="1324150" y="910650"/>
            <a:ext cx="6675600" cy="3931800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12000" fadeDir="5400012" kx="0" rotWithShape="0" algn="bl" stPos="0" sy="-100000" ky="0"/>
          </a:effectLst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AA"/>
              </a:buClr>
              <a:buSzPts val="2600"/>
              <a:buFont typeface="Inter"/>
              <a:buNone/>
            </a:pPr>
            <a:r>
              <a:rPr lang="en-US" sz="3000">
                <a:solidFill>
                  <a:schemeClr val="lt1"/>
                </a:solidFill>
                <a:latin typeface="Inter Black"/>
                <a:ea typeface="Inter Black"/>
                <a:cs typeface="Inter Black"/>
                <a:sym typeface="Inter Black"/>
              </a:rPr>
              <a:t>Disrupting</a:t>
            </a:r>
            <a:r>
              <a:rPr lang="en-US" sz="3000">
                <a:solidFill>
                  <a:srgbClr val="99CCAA"/>
                </a:solidFill>
                <a:latin typeface="Inter"/>
                <a:ea typeface="Inter"/>
                <a:cs typeface="Inter"/>
                <a:sym typeface="Inter"/>
              </a:rPr>
              <a:t> the print industry by building Earth's </a:t>
            </a:r>
            <a:r>
              <a:rPr lang="en-US" sz="3000">
                <a:solidFill>
                  <a:schemeClr val="lt1"/>
                </a:solidFill>
                <a:latin typeface="Inter Black"/>
                <a:ea typeface="Inter Black"/>
                <a:cs typeface="Inter Black"/>
                <a:sym typeface="Inter Black"/>
              </a:rPr>
              <a:t>largest infrastructure</a:t>
            </a:r>
            <a:r>
              <a:rPr lang="en-US" sz="3000">
                <a:solidFill>
                  <a:srgbClr val="99CCAA"/>
                </a:solidFill>
                <a:latin typeface="Inter"/>
                <a:ea typeface="Inter"/>
                <a:cs typeface="Inter"/>
                <a:sym typeface="Inter"/>
              </a:rPr>
              <a:t> for customised products.</a:t>
            </a:r>
            <a:endParaRPr sz="3000">
              <a:solidFill>
                <a:srgbClr val="99CCAA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AA"/>
              </a:buClr>
              <a:buSzPts val="2600"/>
              <a:buFont typeface="Inter"/>
              <a:buNone/>
            </a:pPr>
            <a:r>
              <a:t/>
            </a:r>
            <a:endParaRPr sz="3000">
              <a:solidFill>
                <a:srgbClr val="99CCA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5" name="Google Shape;85;p8"/>
          <p:cNvSpPr/>
          <p:nvPr/>
        </p:nvSpPr>
        <p:spPr>
          <a:xfrm>
            <a:off x="0" y="4895880"/>
            <a:ext cx="9144000" cy="133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Inter"/>
              <a:buNone/>
            </a:pPr>
            <a:r>
              <a:rPr b="0" i="0" lang="en-US" sz="800" u="none" cap="none" strike="noStrike">
                <a:solidFill>
                  <a:srgbClr val="E8F5EE"/>
                </a:solidFill>
                <a:latin typeface="Inter"/>
                <a:ea typeface="Inter"/>
                <a:cs typeface="Inter"/>
                <a:sym typeface="Inter"/>
              </a:rPr>
              <a:t>Making print easier, for everyone, everywhere.</a:t>
            </a:r>
            <a:endParaRPr b="0" i="0" sz="800" u="none" cap="none" strike="noStrike">
              <a:solidFill>
                <a:srgbClr val="E8F5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8"/>
          <p:cNvSpPr/>
          <p:nvPr/>
        </p:nvSpPr>
        <p:spPr>
          <a:xfrm>
            <a:off x="0" y="5124480"/>
            <a:ext cx="9144000" cy="19020"/>
          </a:xfrm>
          <a:prstGeom prst="rect">
            <a:avLst/>
          </a:prstGeom>
          <a:solidFill>
            <a:srgbClr val="049E46"/>
          </a:solidFill>
          <a:ln cap="flat" cmpd="sng" w="12700">
            <a:solidFill>
              <a:srgbClr val="049E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9"/>
          <p:cNvSpPr/>
          <p:nvPr/>
        </p:nvSpPr>
        <p:spPr>
          <a:xfrm>
            <a:off x="6096030" y="1028730"/>
            <a:ext cx="2476500" cy="838200"/>
          </a:xfrm>
          <a:prstGeom prst="roundRect">
            <a:avLst>
              <a:gd fmla="val 6872" name="adj"/>
            </a:avLst>
          </a:prstGeom>
          <a:solidFill>
            <a:srgbClr val="F0F0F0"/>
          </a:solidFill>
          <a:ln cap="flat" cmpd="sng" w="12700">
            <a:solidFill>
              <a:srgbClr val="F0F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9"/>
          <p:cNvSpPr/>
          <p:nvPr/>
        </p:nvSpPr>
        <p:spPr>
          <a:xfrm>
            <a:off x="6091458" y="1166366"/>
            <a:ext cx="23700" cy="171600"/>
          </a:xfrm>
          <a:prstGeom prst="roundRect">
            <a:avLst>
              <a:gd fmla="val 1550356" name="adj"/>
            </a:avLst>
          </a:prstGeom>
          <a:solidFill>
            <a:srgbClr val="008539"/>
          </a:solidFill>
          <a:ln cap="flat" cmpd="sng" w="12700">
            <a:solidFill>
              <a:srgbClr val="0085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9"/>
          <p:cNvSpPr/>
          <p:nvPr/>
        </p:nvSpPr>
        <p:spPr>
          <a:xfrm>
            <a:off x="6181801" y="1095390"/>
            <a:ext cx="2362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000"/>
              <a:buFont typeface="Inter"/>
              <a:buNone/>
            </a:pPr>
            <a:r>
              <a:rPr i="0" lang="en-US" sz="2000" u="none" cap="none" strike="noStrike">
                <a:solidFill>
                  <a:srgbClr val="191919"/>
                </a:solidFill>
                <a:latin typeface="Inter Black"/>
                <a:ea typeface="Inter Black"/>
                <a:cs typeface="Inter Black"/>
                <a:sym typeface="Inter Black"/>
              </a:rPr>
              <a:t>€12.4M</a:t>
            </a:r>
            <a:endParaRPr i="0" sz="2000" u="none" cap="none" strike="noStrike">
              <a:solidFill>
                <a:schemeClr val="dk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95" name="Google Shape;95;p9"/>
          <p:cNvSpPr/>
          <p:nvPr/>
        </p:nvSpPr>
        <p:spPr>
          <a:xfrm>
            <a:off x="6181801" y="1447800"/>
            <a:ext cx="2362200" cy="12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8539"/>
              </a:buClr>
              <a:buSzPts val="800"/>
              <a:buFont typeface="Inter"/>
              <a:buNone/>
            </a:pPr>
            <a:r>
              <a:rPr b="1" i="0" lang="en-US" sz="800" u="none" cap="none" strike="noStrike">
                <a:solidFill>
                  <a:srgbClr val="008539"/>
                </a:solidFill>
                <a:latin typeface="Inter"/>
                <a:ea typeface="Inter"/>
                <a:cs typeface="Inter"/>
                <a:sym typeface="Inter"/>
              </a:rPr>
              <a:t>▲ +18% YoY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9"/>
          <p:cNvSpPr/>
          <p:nvPr/>
        </p:nvSpPr>
        <p:spPr>
          <a:xfrm>
            <a:off x="6181801" y="1623566"/>
            <a:ext cx="23622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Inter"/>
              <a:buNone/>
            </a:pPr>
            <a:r>
              <a:rPr i="0" lang="en-US" sz="800" u="none" cap="none" strike="noStrike">
                <a:solidFill>
                  <a:srgbClr val="888888"/>
                </a:solidFill>
                <a:latin typeface="Inter Medium"/>
                <a:ea typeface="Inter Medium"/>
                <a:cs typeface="Inter Medium"/>
                <a:sym typeface="Inter Medium"/>
              </a:rPr>
              <a:t>Total Revenue Q1</a:t>
            </a:r>
            <a:endParaRPr i="0" sz="8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97" name="Google Shape;97;p9"/>
          <p:cNvSpPr/>
          <p:nvPr/>
        </p:nvSpPr>
        <p:spPr>
          <a:xfrm>
            <a:off x="6096030" y="1905091"/>
            <a:ext cx="2476500" cy="838200"/>
          </a:xfrm>
          <a:prstGeom prst="roundRect">
            <a:avLst>
              <a:gd fmla="val 6872" name="adj"/>
            </a:avLst>
          </a:prstGeom>
          <a:solidFill>
            <a:srgbClr val="F0F0F0"/>
          </a:solidFill>
          <a:ln cap="flat" cmpd="sng" w="12700">
            <a:solidFill>
              <a:srgbClr val="F0F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6091458" y="2042727"/>
            <a:ext cx="23700" cy="171600"/>
          </a:xfrm>
          <a:prstGeom prst="roundRect">
            <a:avLst>
              <a:gd fmla="val 1550356" name="adj"/>
            </a:avLst>
          </a:prstGeom>
          <a:solidFill>
            <a:srgbClr val="008539"/>
          </a:solidFill>
          <a:ln cap="flat" cmpd="sng" w="12700">
            <a:solidFill>
              <a:srgbClr val="0085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/>
          <p:nvPr/>
        </p:nvSpPr>
        <p:spPr>
          <a:xfrm>
            <a:off x="6181801" y="1971751"/>
            <a:ext cx="2362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000"/>
              <a:buFont typeface="Inter"/>
              <a:buNone/>
            </a:pPr>
            <a:r>
              <a:rPr i="0" lang="en-US" sz="2000" u="none" cap="none" strike="noStrike">
                <a:solidFill>
                  <a:srgbClr val="191919"/>
                </a:solidFill>
                <a:latin typeface="Inter Black"/>
                <a:ea typeface="Inter Black"/>
                <a:cs typeface="Inter Black"/>
                <a:sym typeface="Inter Black"/>
              </a:rPr>
              <a:t>34.2%</a:t>
            </a:r>
            <a:endParaRPr i="0" sz="2000" u="none" cap="none" strike="noStrike">
              <a:solidFill>
                <a:schemeClr val="dk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100" name="Google Shape;100;p9"/>
          <p:cNvSpPr/>
          <p:nvPr/>
        </p:nvSpPr>
        <p:spPr>
          <a:xfrm>
            <a:off x="6181801" y="2324161"/>
            <a:ext cx="2362200" cy="12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8539"/>
              </a:buClr>
              <a:buSzPts val="800"/>
              <a:buFont typeface="Inter"/>
              <a:buNone/>
            </a:pPr>
            <a:r>
              <a:rPr b="1" i="0" lang="en-US" sz="800" u="none" cap="none" strike="noStrike">
                <a:solidFill>
                  <a:srgbClr val="008539"/>
                </a:solidFill>
                <a:latin typeface="Inter"/>
                <a:ea typeface="Inter"/>
                <a:cs typeface="Inter"/>
                <a:sym typeface="Inter"/>
              </a:rPr>
              <a:t>▲ +2.1pp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9"/>
          <p:cNvSpPr/>
          <p:nvPr/>
        </p:nvSpPr>
        <p:spPr>
          <a:xfrm>
            <a:off x="6181801" y="2499927"/>
            <a:ext cx="23622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Inter"/>
              <a:buNone/>
            </a:pPr>
            <a:r>
              <a:rPr i="0" lang="en-US" sz="800" u="none" cap="none" strike="noStrike">
                <a:solidFill>
                  <a:srgbClr val="888888"/>
                </a:solidFill>
                <a:latin typeface="Inter Medium"/>
                <a:ea typeface="Inter Medium"/>
                <a:cs typeface="Inter Medium"/>
                <a:sym typeface="Inter Medium"/>
              </a:rPr>
              <a:t>Gross Margin</a:t>
            </a:r>
            <a:endParaRPr i="0" sz="8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02" name="Google Shape;102;p9"/>
          <p:cNvSpPr/>
          <p:nvPr/>
        </p:nvSpPr>
        <p:spPr>
          <a:xfrm>
            <a:off x="6096030" y="2781452"/>
            <a:ext cx="2476500" cy="838200"/>
          </a:xfrm>
          <a:prstGeom prst="roundRect">
            <a:avLst>
              <a:gd fmla="val 6872" name="adj"/>
            </a:avLst>
          </a:prstGeom>
          <a:solidFill>
            <a:srgbClr val="F0F0F0"/>
          </a:solidFill>
          <a:ln cap="flat" cmpd="sng" w="12700">
            <a:solidFill>
              <a:srgbClr val="F0F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9"/>
          <p:cNvSpPr/>
          <p:nvPr/>
        </p:nvSpPr>
        <p:spPr>
          <a:xfrm>
            <a:off x="6091458" y="2919088"/>
            <a:ext cx="23700" cy="171600"/>
          </a:xfrm>
          <a:prstGeom prst="roundRect">
            <a:avLst>
              <a:gd fmla="val 1550356" name="adj"/>
            </a:avLst>
          </a:prstGeom>
          <a:solidFill>
            <a:srgbClr val="D64545"/>
          </a:solidFill>
          <a:ln cap="flat" cmpd="sng" w="12700">
            <a:solidFill>
              <a:srgbClr val="D645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9"/>
          <p:cNvSpPr/>
          <p:nvPr/>
        </p:nvSpPr>
        <p:spPr>
          <a:xfrm>
            <a:off x="6181801" y="2848112"/>
            <a:ext cx="2362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000"/>
              <a:buFont typeface="Inter"/>
              <a:buNone/>
            </a:pPr>
            <a:r>
              <a:rPr i="0" lang="en-US" sz="2000" u="none" cap="none" strike="noStrike">
                <a:solidFill>
                  <a:srgbClr val="191919"/>
                </a:solidFill>
                <a:latin typeface="Inter Black"/>
                <a:ea typeface="Inter Black"/>
                <a:cs typeface="Inter Black"/>
                <a:sym typeface="Inter Black"/>
              </a:rPr>
              <a:t>1.2M</a:t>
            </a:r>
            <a:endParaRPr i="0" sz="2000" u="none" cap="none" strike="noStrike">
              <a:solidFill>
                <a:schemeClr val="dk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105" name="Google Shape;105;p9"/>
          <p:cNvSpPr/>
          <p:nvPr/>
        </p:nvSpPr>
        <p:spPr>
          <a:xfrm>
            <a:off x="6181801" y="3200522"/>
            <a:ext cx="2362200" cy="12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64545"/>
              </a:buClr>
              <a:buSzPts val="800"/>
              <a:buFont typeface="Inter"/>
              <a:buNone/>
            </a:pPr>
            <a:r>
              <a:rPr b="1" i="0" lang="en-US" sz="800" u="none" cap="none" strike="noStrike">
                <a:solidFill>
                  <a:srgbClr val="D64545"/>
                </a:solidFill>
                <a:latin typeface="Inter"/>
                <a:ea typeface="Inter"/>
                <a:cs typeface="Inter"/>
                <a:sym typeface="Inter"/>
              </a:rPr>
              <a:t>▼ -3.1%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9"/>
          <p:cNvSpPr/>
          <p:nvPr/>
        </p:nvSpPr>
        <p:spPr>
          <a:xfrm>
            <a:off x="6181801" y="3376288"/>
            <a:ext cx="23622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Inter"/>
              <a:buNone/>
            </a:pPr>
            <a:r>
              <a:rPr i="0" lang="en-US" sz="800" u="none" cap="none" strike="noStrike">
                <a:solidFill>
                  <a:srgbClr val="888888"/>
                </a:solidFill>
                <a:latin typeface="Inter Medium"/>
                <a:ea typeface="Inter Medium"/>
                <a:cs typeface="Inter Medium"/>
                <a:sym typeface="Inter Medium"/>
              </a:rPr>
              <a:t>Orders Processed</a:t>
            </a:r>
            <a:endParaRPr i="0" sz="8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07" name="Google Shape;107;p9"/>
          <p:cNvSpPr/>
          <p:nvPr/>
        </p:nvSpPr>
        <p:spPr>
          <a:xfrm>
            <a:off x="6096030" y="3657813"/>
            <a:ext cx="2476500" cy="838200"/>
          </a:xfrm>
          <a:prstGeom prst="roundRect">
            <a:avLst>
              <a:gd fmla="val 6872" name="adj"/>
            </a:avLst>
          </a:prstGeom>
          <a:solidFill>
            <a:srgbClr val="F0F0F0"/>
          </a:solidFill>
          <a:ln cap="flat" cmpd="sng" w="12700">
            <a:solidFill>
              <a:srgbClr val="F0F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9"/>
          <p:cNvSpPr/>
          <p:nvPr/>
        </p:nvSpPr>
        <p:spPr>
          <a:xfrm>
            <a:off x="6091458" y="3795449"/>
            <a:ext cx="23700" cy="171600"/>
          </a:xfrm>
          <a:prstGeom prst="roundRect">
            <a:avLst>
              <a:gd fmla="val 1550356" name="adj"/>
            </a:avLst>
          </a:prstGeom>
          <a:solidFill>
            <a:srgbClr val="008539"/>
          </a:solidFill>
          <a:ln cap="flat" cmpd="sng" w="12700">
            <a:solidFill>
              <a:srgbClr val="0085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9"/>
          <p:cNvSpPr/>
          <p:nvPr/>
        </p:nvSpPr>
        <p:spPr>
          <a:xfrm>
            <a:off x="6181801" y="3724473"/>
            <a:ext cx="2362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000"/>
              <a:buFont typeface="Inter"/>
              <a:buNone/>
            </a:pPr>
            <a:r>
              <a:rPr i="0" lang="en-US" sz="2000" u="none" cap="none" strike="noStrike">
                <a:solidFill>
                  <a:srgbClr val="191919"/>
                </a:solidFill>
                <a:latin typeface="Inter Black"/>
                <a:ea typeface="Inter Black"/>
                <a:cs typeface="Inter Black"/>
                <a:sym typeface="Inter Black"/>
              </a:rPr>
              <a:t>€10.33</a:t>
            </a:r>
            <a:endParaRPr i="0" sz="2000" u="none" cap="none" strike="noStrike">
              <a:solidFill>
                <a:schemeClr val="dk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110" name="Google Shape;110;p9"/>
          <p:cNvSpPr/>
          <p:nvPr/>
        </p:nvSpPr>
        <p:spPr>
          <a:xfrm>
            <a:off x="6181801" y="4076883"/>
            <a:ext cx="2362200" cy="12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8539"/>
              </a:buClr>
              <a:buSzPts val="800"/>
              <a:buFont typeface="Inter"/>
              <a:buNone/>
            </a:pPr>
            <a:r>
              <a:rPr b="1" i="0" lang="en-US" sz="800" u="none" cap="none" strike="noStrike">
                <a:solidFill>
                  <a:srgbClr val="008539"/>
                </a:solidFill>
                <a:latin typeface="Inter"/>
                <a:ea typeface="Inter"/>
                <a:cs typeface="Inter"/>
                <a:sym typeface="Inter"/>
              </a:rPr>
              <a:t>▲ +22%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9"/>
          <p:cNvSpPr/>
          <p:nvPr/>
        </p:nvSpPr>
        <p:spPr>
          <a:xfrm>
            <a:off x="6181801" y="4252649"/>
            <a:ext cx="23622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Inter"/>
              <a:buNone/>
            </a:pPr>
            <a:r>
              <a:rPr i="0" lang="en-US" sz="800" u="none" cap="none" strike="noStrike">
                <a:solidFill>
                  <a:srgbClr val="888888"/>
                </a:solidFill>
                <a:latin typeface="Inter Medium"/>
                <a:ea typeface="Inter Medium"/>
                <a:cs typeface="Inter Medium"/>
                <a:sym typeface="Inter Medium"/>
              </a:rPr>
              <a:t>Revenue per Order</a:t>
            </a:r>
            <a:endParaRPr i="0" sz="8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12" name="Google Shape;112;p9"/>
          <p:cNvSpPr/>
          <p:nvPr/>
        </p:nvSpPr>
        <p:spPr>
          <a:xfrm>
            <a:off x="381030" y="4743420"/>
            <a:ext cx="8382000" cy="3600"/>
          </a:xfrm>
          <a:prstGeom prst="rect">
            <a:avLst/>
          </a:prstGeom>
          <a:solidFill>
            <a:srgbClr val="E0E0E0"/>
          </a:solidFill>
          <a:ln cap="flat" cmpd="sng" w="12700">
            <a:solidFill>
              <a:srgbClr val="E8F5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sessions/brave-bold-cerf/helloprint-presentation-creator/logo_dark.png" id="113" name="Google Shape;113;p9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381025" y="4921400"/>
            <a:ext cx="365776" cy="81288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9"/>
          <p:cNvSpPr/>
          <p:nvPr/>
        </p:nvSpPr>
        <p:spPr>
          <a:xfrm>
            <a:off x="8412480" y="4905390"/>
            <a:ext cx="3657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900"/>
              <a:buFont typeface="Inter"/>
              <a:buNone/>
            </a:pPr>
            <a:r>
              <a:rPr i="0" lang="en-US" sz="600" u="none" cap="none" strike="noStrike">
                <a:solidFill>
                  <a:srgbClr val="AAAAAA"/>
                </a:solidFill>
                <a:latin typeface="Inter"/>
                <a:ea typeface="Inter"/>
                <a:cs typeface="Inter"/>
                <a:sym typeface="Inter"/>
              </a:rPr>
              <a:t>05</a:t>
            </a:r>
            <a:endParaRPr i="0" sz="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5" name="Google Shape;115;p9"/>
          <p:cNvSpPr/>
          <p:nvPr/>
        </p:nvSpPr>
        <p:spPr>
          <a:xfrm>
            <a:off x="381030" y="266730"/>
            <a:ext cx="83820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8539"/>
              </a:buClr>
              <a:buSzPts val="600"/>
              <a:buFont typeface="Inter"/>
              <a:buNone/>
            </a:pPr>
            <a:r>
              <a:rPr b="1" lang="en-US" sz="600">
                <a:solidFill>
                  <a:srgbClr val="008539"/>
                </a:solidFill>
                <a:latin typeface="Inter"/>
                <a:ea typeface="Inter"/>
                <a:cs typeface="Inter"/>
                <a:sym typeface="Inter"/>
              </a:rPr>
              <a:t>FINANCIALS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9"/>
          <p:cNvSpPr/>
          <p:nvPr/>
        </p:nvSpPr>
        <p:spPr>
          <a:xfrm>
            <a:off x="333312" y="419072"/>
            <a:ext cx="83820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200"/>
              <a:buFont typeface="Inter"/>
              <a:buNone/>
            </a:pPr>
            <a:r>
              <a:rPr lang="en-US" sz="1800">
                <a:solidFill>
                  <a:srgbClr val="191919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Revenue &amp; Margin — Q1 2025</a:t>
            </a:r>
            <a:endParaRPr i="0" sz="1800" u="none" cap="none" strike="noStrike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117" name="Google Shape;117;p9"/>
          <p:cNvSpPr/>
          <p:nvPr/>
        </p:nvSpPr>
        <p:spPr>
          <a:xfrm>
            <a:off x="381030" y="781625"/>
            <a:ext cx="8382000" cy="3600"/>
          </a:xfrm>
          <a:prstGeom prst="rect">
            <a:avLst/>
          </a:prstGeom>
          <a:solidFill>
            <a:srgbClr val="EFEFEF"/>
          </a:solidFill>
          <a:ln cap="flat" cmpd="sng" w="12700">
            <a:solidFill>
              <a:srgbClr val="E8F5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8" name="Google Shape;118;p9" title="EBITDA, GPM and Revenu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702" y="1028725"/>
            <a:ext cx="5650773" cy="3494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0"/>
          <p:cNvSpPr/>
          <p:nvPr/>
        </p:nvSpPr>
        <p:spPr>
          <a:xfrm>
            <a:off x="348185" y="990570"/>
            <a:ext cx="39051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Professionele uitstraling voor elk merk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0"/>
          <p:cNvSpPr/>
          <p:nvPr/>
        </p:nvSpPr>
        <p:spPr>
          <a:xfrm>
            <a:off x="348185" y="1333470"/>
            <a:ext cx="39051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700"/>
              <a:buFont typeface="Inter"/>
              <a:buNone/>
            </a:pPr>
            <a:r>
              <a:rPr b="0" i="0" lang="en-US" sz="700" u="none" cap="none" strike="noStrike">
                <a:solidFill>
                  <a:srgbClr val="444444"/>
                </a:solidFill>
                <a:latin typeface="Inter"/>
                <a:ea typeface="Inter"/>
                <a:cs typeface="Inter"/>
                <a:sym typeface="Inter"/>
              </a:rPr>
              <a:t>Ons nieuwe hardcover-programma biedt premium kwaliteit tegen scherpe prijzen. Met 170gsm binnenwerk en een 3mm board cover — het perfecte product voor lookbooks, portfolios en corporate brochures. Beschikbaar in A4, A5 en vierkant formaat met matt of gloss laminaat. Levertijd vanaf 5 werkdagen.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0"/>
          <p:cNvSpPr/>
          <p:nvPr/>
        </p:nvSpPr>
        <p:spPr>
          <a:xfrm>
            <a:off x="381030" y="2438430"/>
            <a:ext cx="133200" cy="133200"/>
          </a:xfrm>
          <a:prstGeom prst="roundRect">
            <a:avLst>
              <a:gd fmla="val 171467" name="adj"/>
            </a:avLst>
          </a:prstGeom>
          <a:solidFill>
            <a:srgbClr val="E8F5EE"/>
          </a:solidFill>
          <a:ln cap="flat" cmpd="sng" w="12700">
            <a:solidFill>
              <a:srgbClr val="E8F5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0"/>
          <p:cNvSpPr/>
          <p:nvPr/>
        </p:nvSpPr>
        <p:spPr>
          <a:xfrm>
            <a:off x="381030" y="2438430"/>
            <a:ext cx="1332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8539"/>
              </a:buClr>
              <a:buSzPts val="700"/>
              <a:buFont typeface="Inter"/>
              <a:buNone/>
            </a:pPr>
            <a:r>
              <a:rPr b="1" i="0" lang="en-US" sz="700" u="none" cap="none" strike="noStrike">
                <a:solidFill>
                  <a:srgbClr val="008539"/>
                </a:solidFill>
                <a:latin typeface="Inter"/>
                <a:ea typeface="Inter"/>
                <a:cs typeface="Inter"/>
                <a:sym typeface="Inter"/>
              </a:rPr>
              <a:t>✓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0"/>
          <p:cNvSpPr/>
          <p:nvPr/>
        </p:nvSpPr>
        <p:spPr>
          <a:xfrm>
            <a:off x="571500" y="2457450"/>
            <a:ext cx="3333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700"/>
              <a:buFont typeface="Inter"/>
              <a:buNone/>
            </a:pPr>
            <a:r>
              <a:rPr b="0" i="0" lang="en-US" sz="7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Vanaf 1 stuk bestelbaar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0"/>
          <p:cNvSpPr/>
          <p:nvPr/>
        </p:nvSpPr>
        <p:spPr>
          <a:xfrm>
            <a:off x="381030" y="2686050"/>
            <a:ext cx="133200" cy="133200"/>
          </a:xfrm>
          <a:prstGeom prst="roundRect">
            <a:avLst>
              <a:gd fmla="val 171467" name="adj"/>
            </a:avLst>
          </a:prstGeom>
          <a:solidFill>
            <a:srgbClr val="E8F5EE"/>
          </a:solidFill>
          <a:ln cap="flat" cmpd="sng" w="12700">
            <a:solidFill>
              <a:srgbClr val="E8F5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0"/>
          <p:cNvSpPr/>
          <p:nvPr/>
        </p:nvSpPr>
        <p:spPr>
          <a:xfrm>
            <a:off x="381030" y="2686050"/>
            <a:ext cx="1332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8539"/>
              </a:buClr>
              <a:buSzPts val="700"/>
              <a:buFont typeface="Inter"/>
              <a:buNone/>
            </a:pPr>
            <a:r>
              <a:rPr b="1" i="0" lang="en-US" sz="700" u="none" cap="none" strike="noStrike">
                <a:solidFill>
                  <a:srgbClr val="008539"/>
                </a:solidFill>
                <a:latin typeface="Inter"/>
                <a:ea typeface="Inter"/>
                <a:cs typeface="Inter"/>
                <a:sym typeface="Inter"/>
              </a:rPr>
              <a:t>✓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0"/>
          <p:cNvSpPr/>
          <p:nvPr/>
        </p:nvSpPr>
        <p:spPr>
          <a:xfrm>
            <a:off x="571500" y="2705070"/>
            <a:ext cx="3333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700"/>
              <a:buFont typeface="Inter"/>
              <a:buNone/>
            </a:pPr>
            <a:r>
              <a:rPr b="0" i="0" lang="en-US" sz="7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Gratis ontwerpcheck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0"/>
          <p:cNvSpPr/>
          <p:nvPr/>
        </p:nvSpPr>
        <p:spPr>
          <a:xfrm>
            <a:off x="381030" y="2933670"/>
            <a:ext cx="133200" cy="133200"/>
          </a:xfrm>
          <a:prstGeom prst="roundRect">
            <a:avLst>
              <a:gd fmla="val 171467" name="adj"/>
            </a:avLst>
          </a:prstGeom>
          <a:solidFill>
            <a:srgbClr val="E8F5EE"/>
          </a:solidFill>
          <a:ln cap="flat" cmpd="sng" w="12700">
            <a:solidFill>
              <a:srgbClr val="E8F5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0"/>
          <p:cNvSpPr/>
          <p:nvPr/>
        </p:nvSpPr>
        <p:spPr>
          <a:xfrm>
            <a:off x="381030" y="2933670"/>
            <a:ext cx="1332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8539"/>
              </a:buClr>
              <a:buSzPts val="700"/>
              <a:buFont typeface="Inter"/>
              <a:buNone/>
            </a:pPr>
            <a:r>
              <a:rPr b="1" i="0" lang="en-US" sz="700" u="none" cap="none" strike="noStrike">
                <a:solidFill>
                  <a:srgbClr val="008539"/>
                </a:solidFill>
                <a:latin typeface="Inter"/>
                <a:ea typeface="Inter"/>
                <a:cs typeface="Inter"/>
                <a:sym typeface="Inter"/>
              </a:rPr>
              <a:t>✓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0"/>
          <p:cNvSpPr/>
          <p:nvPr/>
        </p:nvSpPr>
        <p:spPr>
          <a:xfrm>
            <a:off x="571500" y="2952689"/>
            <a:ext cx="3333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700"/>
              <a:buFont typeface="Inter"/>
              <a:buNone/>
            </a:pPr>
            <a:r>
              <a:rPr b="0" i="0" lang="en-US" sz="7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FSC-gecertificeerd papier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0"/>
          <p:cNvSpPr/>
          <p:nvPr/>
        </p:nvSpPr>
        <p:spPr>
          <a:xfrm>
            <a:off x="4667280" y="952530"/>
            <a:ext cx="4095780" cy="3619470"/>
          </a:xfrm>
          <a:prstGeom prst="roundRect">
            <a:avLst>
              <a:gd fmla="val 1263" name="adj"/>
            </a:avLst>
          </a:prstGeom>
          <a:solidFill>
            <a:srgbClr val="C5E6D3"/>
          </a:solidFill>
          <a:ln cap="flat" cmpd="sng" w="12700">
            <a:solidFill>
              <a:srgbClr val="C5E6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0"/>
          <p:cNvSpPr/>
          <p:nvPr/>
        </p:nvSpPr>
        <p:spPr>
          <a:xfrm>
            <a:off x="6229575" y="1885995"/>
            <a:ext cx="1190700" cy="1714500"/>
          </a:xfrm>
          <a:prstGeom prst="roundRect">
            <a:avLst>
              <a:gd fmla="val 15716" name="adj"/>
            </a:avLst>
          </a:prstGeom>
          <a:solidFill>
            <a:srgbClr val="FFFFFF"/>
          </a:solidFill>
          <a:ln cap="flat" cmpd="sng" w="127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0"/>
          <p:cNvSpPr/>
          <p:nvPr/>
        </p:nvSpPr>
        <p:spPr>
          <a:xfrm>
            <a:off x="6229600" y="2457495"/>
            <a:ext cx="11907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0E0E0"/>
              </a:buClr>
              <a:buSzPts val="900"/>
              <a:buFont typeface="Inter"/>
              <a:buNone/>
            </a:pPr>
            <a:r>
              <a:rPr b="0" i="0" lang="en-US" sz="900" u="none" cap="none" strike="noStrike">
                <a:solidFill>
                  <a:srgbClr val="E0E0E0"/>
                </a:solidFill>
                <a:latin typeface="Inter"/>
                <a:ea typeface="Inter"/>
                <a:cs typeface="Inter"/>
                <a:sym typeface="Inter"/>
              </a:rPr>
              <a:t>BOOK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0E0E0"/>
              </a:buClr>
              <a:buSzPts val="900"/>
              <a:buFont typeface="Inter"/>
              <a:buNone/>
            </a:pPr>
            <a:r>
              <a:rPr b="0" i="0" lang="en-US" sz="900" u="none" cap="none" strike="noStrike">
                <a:solidFill>
                  <a:srgbClr val="E0E0E0"/>
                </a:solidFill>
                <a:latin typeface="Inter"/>
                <a:ea typeface="Inter"/>
                <a:cs typeface="Inter"/>
                <a:sym typeface="Inter"/>
              </a:rPr>
              <a:t>MOCKUP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0"/>
          <p:cNvSpPr/>
          <p:nvPr/>
        </p:nvSpPr>
        <p:spPr>
          <a:xfrm>
            <a:off x="381030" y="4743420"/>
            <a:ext cx="8382000" cy="3600"/>
          </a:xfrm>
          <a:prstGeom prst="rect">
            <a:avLst/>
          </a:prstGeom>
          <a:solidFill>
            <a:srgbClr val="E0E0E0"/>
          </a:solidFill>
          <a:ln cap="flat" cmpd="sng" w="12700">
            <a:solidFill>
              <a:srgbClr val="E8F5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sessions/brave-bold-cerf/helloprint-presentation-creator/logo_dark.png" id="139" name="Google Shape;139;p10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381025" y="4921400"/>
            <a:ext cx="365776" cy="81288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0"/>
          <p:cNvSpPr/>
          <p:nvPr/>
        </p:nvSpPr>
        <p:spPr>
          <a:xfrm>
            <a:off x="8412480" y="4905390"/>
            <a:ext cx="3657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900"/>
              <a:buFont typeface="Inter"/>
              <a:buNone/>
            </a:pPr>
            <a:r>
              <a:rPr i="0" lang="en-US" sz="600" u="none" cap="none" strike="noStrike">
                <a:solidFill>
                  <a:srgbClr val="AAAAAA"/>
                </a:solidFill>
                <a:latin typeface="Inter"/>
                <a:ea typeface="Inter"/>
                <a:cs typeface="Inter"/>
                <a:sym typeface="Inter"/>
              </a:rPr>
              <a:t>06</a:t>
            </a:r>
            <a:endParaRPr i="0" sz="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1" name="Google Shape;141;p10"/>
          <p:cNvSpPr/>
          <p:nvPr/>
        </p:nvSpPr>
        <p:spPr>
          <a:xfrm>
            <a:off x="381030" y="266730"/>
            <a:ext cx="83820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8539"/>
              </a:buClr>
              <a:buSzPts val="600"/>
              <a:buFont typeface="Inter"/>
              <a:buNone/>
            </a:pPr>
            <a:r>
              <a:rPr b="1" lang="en-US" sz="600">
                <a:solidFill>
                  <a:srgbClr val="008539"/>
                </a:solidFill>
                <a:latin typeface="Inter"/>
                <a:ea typeface="Inter"/>
                <a:cs typeface="Inter"/>
                <a:sym typeface="Inter"/>
              </a:rPr>
              <a:t>PRODUCT LAUNCH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0"/>
          <p:cNvSpPr/>
          <p:nvPr/>
        </p:nvSpPr>
        <p:spPr>
          <a:xfrm>
            <a:off x="381030" y="781625"/>
            <a:ext cx="8382000" cy="3600"/>
          </a:xfrm>
          <a:prstGeom prst="rect">
            <a:avLst/>
          </a:prstGeom>
          <a:solidFill>
            <a:srgbClr val="EFEFEF"/>
          </a:solidFill>
          <a:ln cap="flat" cmpd="sng" w="12700">
            <a:solidFill>
              <a:srgbClr val="E8F5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0"/>
          <p:cNvSpPr/>
          <p:nvPr/>
        </p:nvSpPr>
        <p:spPr>
          <a:xfrm>
            <a:off x="333312" y="419072"/>
            <a:ext cx="83820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200"/>
              <a:buFont typeface="Inter"/>
              <a:buNone/>
            </a:pPr>
            <a:r>
              <a:rPr lang="en-US" sz="1800">
                <a:solidFill>
                  <a:srgbClr val="191919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Premium Hardcover Boekjes</a:t>
            </a:r>
            <a:endParaRPr i="0" sz="1800" u="none" cap="none" strike="noStrike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F0F0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"/>
          <p:cNvSpPr/>
          <p:nvPr/>
        </p:nvSpPr>
        <p:spPr>
          <a:xfrm>
            <a:off x="381025" y="1028674"/>
            <a:ext cx="2009700" cy="3124200"/>
          </a:xfrm>
          <a:prstGeom prst="roundRect">
            <a:avLst>
              <a:gd fmla="val 2275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1"/>
          <p:cNvSpPr/>
          <p:nvPr/>
        </p:nvSpPr>
        <p:spPr>
          <a:xfrm>
            <a:off x="495300" y="1492494"/>
            <a:ext cx="1781100" cy="4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800"/>
              <a:buFont typeface="Inter"/>
              <a:buNone/>
            </a:pPr>
            <a:r>
              <a:rPr b="1" i="0" lang="en-US" sz="11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Laagste prijs</a:t>
            </a: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11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garantie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1"/>
          <p:cNvSpPr/>
          <p:nvPr/>
        </p:nvSpPr>
        <p:spPr>
          <a:xfrm>
            <a:off x="495330" y="1790670"/>
            <a:ext cx="17811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Font typeface="Inter"/>
              <a:buNone/>
            </a:pPr>
            <a:r>
              <a:rPr b="0" i="0" lang="en-US" sz="800" u="none" cap="none" strike="noStrike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All-inclusive prijzen zonder verborgen kosten. Vind je het goedkoper? Wij matchen het.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1"/>
          <p:cNvSpPr/>
          <p:nvPr/>
        </p:nvSpPr>
        <p:spPr>
          <a:xfrm>
            <a:off x="495330" y="3105150"/>
            <a:ext cx="17811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000"/>
              <a:buFont typeface="Inter"/>
              <a:buNone/>
            </a:pPr>
            <a:r>
              <a:rPr i="0" lang="en-US" sz="2200" u="none" cap="none" strike="noStrike">
                <a:solidFill>
                  <a:srgbClr val="191919"/>
                </a:solidFill>
                <a:latin typeface="Inter Black"/>
                <a:ea typeface="Inter Black"/>
                <a:cs typeface="Inter Black"/>
                <a:sym typeface="Inter Black"/>
              </a:rPr>
              <a:t>30%</a:t>
            </a:r>
            <a:endParaRPr i="0" sz="2200" u="none" cap="none" strike="noStrike">
              <a:solidFill>
                <a:schemeClr val="dk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153" name="Google Shape;153;p11"/>
          <p:cNvSpPr/>
          <p:nvPr/>
        </p:nvSpPr>
        <p:spPr>
          <a:xfrm>
            <a:off x="495330" y="3676650"/>
            <a:ext cx="17811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Inter"/>
              <a:buNone/>
            </a:pPr>
            <a:r>
              <a:rPr i="0" lang="en-US" sz="700" u="none" cap="none" strike="noStrike">
                <a:solidFill>
                  <a:srgbClr val="888888"/>
                </a:solidFill>
                <a:latin typeface="Inter Medium"/>
                <a:ea typeface="Inter Medium"/>
                <a:cs typeface="Inter Medium"/>
                <a:sym typeface="Inter Medium"/>
              </a:rPr>
              <a:t>goedkoper dan traditioneel</a:t>
            </a:r>
            <a:endParaRPr i="0" sz="7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grpSp>
        <p:nvGrpSpPr>
          <p:cNvPr id="154" name="Google Shape;154;p11"/>
          <p:cNvGrpSpPr/>
          <p:nvPr/>
        </p:nvGrpSpPr>
        <p:grpSpPr>
          <a:xfrm>
            <a:off x="484357" y="1123284"/>
            <a:ext cx="228600" cy="228600"/>
            <a:chOff x="-498545" y="1085850"/>
            <a:chExt cx="228600" cy="228600"/>
          </a:xfrm>
        </p:grpSpPr>
        <p:sp>
          <p:nvSpPr>
            <p:cNvPr id="155" name="Google Shape;155;p11"/>
            <p:cNvSpPr/>
            <p:nvPr/>
          </p:nvSpPr>
          <p:spPr>
            <a:xfrm>
              <a:off x="-498545" y="1085850"/>
              <a:ext cx="228600" cy="228600"/>
            </a:xfrm>
            <a:prstGeom prst="roundRect">
              <a:avLst>
                <a:gd fmla="val 100000" name="adj"/>
              </a:avLst>
            </a:prstGeom>
            <a:solidFill>
              <a:srgbClr val="E8F5EE"/>
            </a:solidFill>
            <a:ln cap="flat" cmpd="sng" w="12700">
              <a:solidFill>
                <a:srgbClr val="E8F5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rm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1"/>
            <p:cNvSpPr/>
            <p:nvPr/>
          </p:nvSpPr>
          <p:spPr>
            <a:xfrm>
              <a:off x="-458038" y="1128474"/>
              <a:ext cx="152400" cy="15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rm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8539"/>
                </a:buClr>
                <a:buSzPts val="1200"/>
                <a:buFont typeface="Inter"/>
                <a:buNone/>
              </a:pPr>
              <a:r>
                <a:rPr b="1" i="0" lang="en-US" sz="900" u="none" cap="none" strike="noStrike">
                  <a:solidFill>
                    <a:srgbClr val="008539"/>
                  </a:solidFill>
                  <a:latin typeface="Inter"/>
                  <a:ea typeface="Inter"/>
                  <a:cs typeface="Inter"/>
                  <a:sym typeface="Inter"/>
                </a:rPr>
                <a:t>✓</a:t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11"/>
          <p:cNvSpPr/>
          <p:nvPr/>
        </p:nvSpPr>
        <p:spPr>
          <a:xfrm>
            <a:off x="381030" y="4743420"/>
            <a:ext cx="8382000" cy="3600"/>
          </a:xfrm>
          <a:prstGeom prst="rect">
            <a:avLst/>
          </a:prstGeom>
          <a:solidFill>
            <a:srgbClr val="E0E0E0"/>
          </a:solidFill>
          <a:ln cap="flat" cmpd="sng" w="12700">
            <a:solidFill>
              <a:srgbClr val="E8F5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sessions/brave-bold-cerf/helloprint-presentation-creator/logo_dark.png" id="158" name="Google Shape;158;p11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381025" y="4921400"/>
            <a:ext cx="365776" cy="81288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1"/>
          <p:cNvSpPr/>
          <p:nvPr/>
        </p:nvSpPr>
        <p:spPr>
          <a:xfrm>
            <a:off x="8412480" y="4905390"/>
            <a:ext cx="3657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900"/>
              <a:buFont typeface="Inter"/>
              <a:buNone/>
            </a:pPr>
            <a:r>
              <a:rPr i="0" lang="en-US" sz="600" u="none" cap="none" strike="noStrike">
                <a:solidFill>
                  <a:srgbClr val="AAAAAA"/>
                </a:solidFill>
                <a:latin typeface="Inter"/>
                <a:ea typeface="Inter"/>
                <a:cs typeface="Inter"/>
                <a:sym typeface="Inter"/>
              </a:rPr>
              <a:t>07</a:t>
            </a:r>
            <a:endParaRPr i="0" sz="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0" name="Google Shape;160;p11"/>
          <p:cNvSpPr/>
          <p:nvPr/>
        </p:nvSpPr>
        <p:spPr>
          <a:xfrm>
            <a:off x="381030" y="266730"/>
            <a:ext cx="83820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8539"/>
              </a:buClr>
              <a:buSzPts val="600"/>
              <a:buFont typeface="Inter"/>
              <a:buNone/>
            </a:pPr>
            <a:r>
              <a:rPr b="1" lang="en-US" sz="600">
                <a:solidFill>
                  <a:srgbClr val="008539"/>
                </a:solidFill>
                <a:latin typeface="Inter"/>
                <a:ea typeface="Inter"/>
                <a:cs typeface="Inter"/>
                <a:sym typeface="Inter"/>
              </a:rPr>
              <a:t>WAAROM HELLOPRINT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1"/>
          <p:cNvSpPr/>
          <p:nvPr/>
        </p:nvSpPr>
        <p:spPr>
          <a:xfrm>
            <a:off x="333312" y="419072"/>
            <a:ext cx="83820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200"/>
              <a:buFont typeface="Inter"/>
              <a:buNone/>
            </a:pPr>
            <a:r>
              <a:rPr lang="en-US" sz="1800">
                <a:solidFill>
                  <a:srgbClr val="191919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Vier redenen om voor ons te kiezen</a:t>
            </a:r>
            <a:endParaRPr i="0" sz="1800" u="none" cap="none" strike="noStrike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162" name="Google Shape;162;p11"/>
          <p:cNvSpPr/>
          <p:nvPr/>
        </p:nvSpPr>
        <p:spPr>
          <a:xfrm>
            <a:off x="2549175" y="1028674"/>
            <a:ext cx="2009700" cy="3124200"/>
          </a:xfrm>
          <a:prstGeom prst="roundRect">
            <a:avLst>
              <a:gd fmla="val 2275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1"/>
          <p:cNvSpPr/>
          <p:nvPr/>
        </p:nvSpPr>
        <p:spPr>
          <a:xfrm>
            <a:off x="2663450" y="1492494"/>
            <a:ext cx="1781100" cy="4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800"/>
              <a:buFont typeface="Inter"/>
              <a:buNone/>
            </a:pPr>
            <a:r>
              <a:rPr b="1" i="0" lang="en-US" sz="11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Laagste prijs</a:t>
            </a: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11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garantie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1"/>
          <p:cNvSpPr/>
          <p:nvPr/>
        </p:nvSpPr>
        <p:spPr>
          <a:xfrm>
            <a:off x="2663480" y="1790670"/>
            <a:ext cx="17811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Font typeface="Inter"/>
              <a:buNone/>
            </a:pPr>
            <a:r>
              <a:rPr b="0" i="0" lang="en-US" sz="800" u="none" cap="none" strike="noStrike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All-inclusive prijzen zonder verborgen kosten. Vind je het goedkoper? Wij matchen het.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1"/>
          <p:cNvSpPr/>
          <p:nvPr/>
        </p:nvSpPr>
        <p:spPr>
          <a:xfrm>
            <a:off x="2663480" y="3105150"/>
            <a:ext cx="17811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000"/>
              <a:buFont typeface="Inter"/>
              <a:buNone/>
            </a:pPr>
            <a:r>
              <a:rPr i="0" lang="en-US" sz="2200" u="none" cap="none" strike="noStrike">
                <a:solidFill>
                  <a:srgbClr val="191919"/>
                </a:solidFill>
                <a:latin typeface="Inter Black"/>
                <a:ea typeface="Inter Black"/>
                <a:cs typeface="Inter Black"/>
                <a:sym typeface="Inter Black"/>
              </a:rPr>
              <a:t>30%</a:t>
            </a:r>
            <a:endParaRPr i="0" sz="2200" u="none" cap="none" strike="noStrike">
              <a:solidFill>
                <a:schemeClr val="dk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166" name="Google Shape;166;p11"/>
          <p:cNvSpPr/>
          <p:nvPr/>
        </p:nvSpPr>
        <p:spPr>
          <a:xfrm>
            <a:off x="2663480" y="3676650"/>
            <a:ext cx="17811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Inter"/>
              <a:buNone/>
            </a:pPr>
            <a:r>
              <a:rPr i="0" lang="en-US" sz="700" u="none" cap="none" strike="noStrike">
                <a:solidFill>
                  <a:srgbClr val="888888"/>
                </a:solidFill>
                <a:latin typeface="Inter Medium"/>
                <a:ea typeface="Inter Medium"/>
                <a:cs typeface="Inter Medium"/>
                <a:sym typeface="Inter Medium"/>
              </a:rPr>
              <a:t>goedkoper dan traditioneel</a:t>
            </a:r>
            <a:endParaRPr i="0" sz="7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grpSp>
        <p:nvGrpSpPr>
          <p:cNvPr id="167" name="Google Shape;167;p11"/>
          <p:cNvGrpSpPr/>
          <p:nvPr/>
        </p:nvGrpSpPr>
        <p:grpSpPr>
          <a:xfrm>
            <a:off x="2652507" y="1123284"/>
            <a:ext cx="228600" cy="228600"/>
            <a:chOff x="-498545" y="1085850"/>
            <a:chExt cx="228600" cy="228600"/>
          </a:xfrm>
        </p:grpSpPr>
        <p:sp>
          <p:nvSpPr>
            <p:cNvPr id="168" name="Google Shape;168;p11"/>
            <p:cNvSpPr/>
            <p:nvPr/>
          </p:nvSpPr>
          <p:spPr>
            <a:xfrm>
              <a:off x="-498545" y="1085850"/>
              <a:ext cx="228600" cy="228600"/>
            </a:xfrm>
            <a:prstGeom prst="roundRect">
              <a:avLst>
                <a:gd fmla="val 100000" name="adj"/>
              </a:avLst>
            </a:prstGeom>
            <a:solidFill>
              <a:srgbClr val="E8F5EE"/>
            </a:solidFill>
            <a:ln cap="flat" cmpd="sng" w="12700">
              <a:solidFill>
                <a:srgbClr val="E8F5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rm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1"/>
            <p:cNvSpPr/>
            <p:nvPr/>
          </p:nvSpPr>
          <p:spPr>
            <a:xfrm>
              <a:off x="-458038" y="1128474"/>
              <a:ext cx="152400" cy="15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rm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8539"/>
                </a:buClr>
                <a:buSzPts val="1200"/>
                <a:buFont typeface="Inter"/>
                <a:buNone/>
              </a:pPr>
              <a:r>
                <a:rPr b="1" i="0" lang="en-US" sz="900" u="none" cap="none" strike="noStrike">
                  <a:solidFill>
                    <a:srgbClr val="008539"/>
                  </a:solidFill>
                  <a:latin typeface="Inter"/>
                  <a:ea typeface="Inter"/>
                  <a:cs typeface="Inter"/>
                  <a:sym typeface="Inter"/>
                </a:rPr>
                <a:t>✓</a:t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0" name="Google Shape;170;p11"/>
          <p:cNvSpPr/>
          <p:nvPr/>
        </p:nvSpPr>
        <p:spPr>
          <a:xfrm>
            <a:off x="4717325" y="1028674"/>
            <a:ext cx="2009700" cy="3124200"/>
          </a:xfrm>
          <a:prstGeom prst="roundRect">
            <a:avLst>
              <a:gd fmla="val 2275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1"/>
          <p:cNvSpPr/>
          <p:nvPr/>
        </p:nvSpPr>
        <p:spPr>
          <a:xfrm>
            <a:off x="4831600" y="1492494"/>
            <a:ext cx="1781100" cy="4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800"/>
              <a:buFont typeface="Inter"/>
              <a:buNone/>
            </a:pPr>
            <a:r>
              <a:rPr b="1" i="0" lang="en-US" sz="11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Laagste prijs</a:t>
            </a: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11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garantie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1"/>
          <p:cNvSpPr/>
          <p:nvPr/>
        </p:nvSpPr>
        <p:spPr>
          <a:xfrm>
            <a:off x="4831630" y="1790670"/>
            <a:ext cx="17811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Font typeface="Inter"/>
              <a:buNone/>
            </a:pPr>
            <a:r>
              <a:rPr b="0" i="0" lang="en-US" sz="800" u="none" cap="none" strike="noStrike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All-inclusive prijzen zonder verborgen kosten. Vind je het goedkoper? Wij matchen het.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1"/>
          <p:cNvSpPr/>
          <p:nvPr/>
        </p:nvSpPr>
        <p:spPr>
          <a:xfrm>
            <a:off x="4831630" y="3105150"/>
            <a:ext cx="17811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000"/>
              <a:buFont typeface="Inter"/>
              <a:buNone/>
            </a:pPr>
            <a:r>
              <a:rPr i="0" lang="en-US" sz="2200" u="none" cap="none" strike="noStrike">
                <a:solidFill>
                  <a:srgbClr val="191919"/>
                </a:solidFill>
                <a:latin typeface="Inter Black"/>
                <a:ea typeface="Inter Black"/>
                <a:cs typeface="Inter Black"/>
                <a:sym typeface="Inter Black"/>
              </a:rPr>
              <a:t>30%</a:t>
            </a:r>
            <a:endParaRPr i="0" sz="2200" u="none" cap="none" strike="noStrike">
              <a:solidFill>
                <a:schemeClr val="dk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174" name="Google Shape;174;p11"/>
          <p:cNvSpPr/>
          <p:nvPr/>
        </p:nvSpPr>
        <p:spPr>
          <a:xfrm>
            <a:off x="4831630" y="3676650"/>
            <a:ext cx="17811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Inter"/>
              <a:buNone/>
            </a:pPr>
            <a:r>
              <a:rPr i="0" lang="en-US" sz="700" u="none" cap="none" strike="noStrike">
                <a:solidFill>
                  <a:srgbClr val="888888"/>
                </a:solidFill>
                <a:latin typeface="Inter Medium"/>
                <a:ea typeface="Inter Medium"/>
                <a:cs typeface="Inter Medium"/>
                <a:sym typeface="Inter Medium"/>
              </a:rPr>
              <a:t>goedkoper dan traditioneel</a:t>
            </a:r>
            <a:endParaRPr i="0" sz="7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grpSp>
        <p:nvGrpSpPr>
          <p:cNvPr id="175" name="Google Shape;175;p11"/>
          <p:cNvGrpSpPr/>
          <p:nvPr/>
        </p:nvGrpSpPr>
        <p:grpSpPr>
          <a:xfrm>
            <a:off x="4820657" y="1123284"/>
            <a:ext cx="228600" cy="228600"/>
            <a:chOff x="-498545" y="1085850"/>
            <a:chExt cx="228600" cy="228600"/>
          </a:xfrm>
        </p:grpSpPr>
        <p:sp>
          <p:nvSpPr>
            <p:cNvPr id="176" name="Google Shape;176;p11"/>
            <p:cNvSpPr/>
            <p:nvPr/>
          </p:nvSpPr>
          <p:spPr>
            <a:xfrm>
              <a:off x="-498545" y="1085850"/>
              <a:ext cx="228600" cy="228600"/>
            </a:xfrm>
            <a:prstGeom prst="roundRect">
              <a:avLst>
                <a:gd fmla="val 100000" name="adj"/>
              </a:avLst>
            </a:prstGeom>
            <a:solidFill>
              <a:srgbClr val="E8F5EE"/>
            </a:solidFill>
            <a:ln cap="flat" cmpd="sng" w="12700">
              <a:solidFill>
                <a:srgbClr val="E8F5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rm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1"/>
            <p:cNvSpPr/>
            <p:nvPr/>
          </p:nvSpPr>
          <p:spPr>
            <a:xfrm>
              <a:off x="-458038" y="1128474"/>
              <a:ext cx="152400" cy="15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rm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8539"/>
                </a:buClr>
                <a:buSzPts val="1200"/>
                <a:buFont typeface="Inter"/>
                <a:buNone/>
              </a:pPr>
              <a:r>
                <a:rPr b="1" i="0" lang="en-US" sz="900" u="none" cap="none" strike="noStrike">
                  <a:solidFill>
                    <a:srgbClr val="008539"/>
                  </a:solidFill>
                  <a:latin typeface="Inter"/>
                  <a:ea typeface="Inter"/>
                  <a:cs typeface="Inter"/>
                  <a:sym typeface="Inter"/>
                </a:rPr>
                <a:t>✓</a:t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p11"/>
          <p:cNvSpPr/>
          <p:nvPr/>
        </p:nvSpPr>
        <p:spPr>
          <a:xfrm>
            <a:off x="6885475" y="1028674"/>
            <a:ext cx="2009700" cy="3124200"/>
          </a:xfrm>
          <a:prstGeom prst="roundRect">
            <a:avLst>
              <a:gd fmla="val 2275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1"/>
          <p:cNvSpPr/>
          <p:nvPr/>
        </p:nvSpPr>
        <p:spPr>
          <a:xfrm>
            <a:off x="6999750" y="1492494"/>
            <a:ext cx="1781100" cy="4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800"/>
              <a:buFont typeface="Inter"/>
              <a:buNone/>
            </a:pPr>
            <a:r>
              <a:rPr b="1" i="0" lang="en-US" sz="11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Laagste prijs</a:t>
            </a: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11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garantie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1"/>
          <p:cNvSpPr/>
          <p:nvPr/>
        </p:nvSpPr>
        <p:spPr>
          <a:xfrm>
            <a:off x="6999780" y="1790670"/>
            <a:ext cx="17811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Font typeface="Inter"/>
              <a:buNone/>
            </a:pPr>
            <a:r>
              <a:rPr b="0" i="0" lang="en-US" sz="800" u="none" cap="none" strike="noStrike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All-inclusive prijzen zonder verborgen kosten. Vind je het goedkoper? Wij matchen het.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1"/>
          <p:cNvSpPr/>
          <p:nvPr/>
        </p:nvSpPr>
        <p:spPr>
          <a:xfrm>
            <a:off x="6999780" y="3105150"/>
            <a:ext cx="17811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000"/>
              <a:buFont typeface="Inter"/>
              <a:buNone/>
            </a:pPr>
            <a:r>
              <a:rPr i="0" lang="en-US" sz="2200" u="none" cap="none" strike="noStrike">
                <a:solidFill>
                  <a:srgbClr val="191919"/>
                </a:solidFill>
                <a:latin typeface="Inter Black"/>
                <a:ea typeface="Inter Black"/>
                <a:cs typeface="Inter Black"/>
                <a:sym typeface="Inter Black"/>
              </a:rPr>
              <a:t>30%</a:t>
            </a:r>
            <a:endParaRPr i="0" sz="2200" u="none" cap="none" strike="noStrike">
              <a:solidFill>
                <a:schemeClr val="dk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182" name="Google Shape;182;p11"/>
          <p:cNvSpPr/>
          <p:nvPr/>
        </p:nvSpPr>
        <p:spPr>
          <a:xfrm>
            <a:off x="6999780" y="3676650"/>
            <a:ext cx="17811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Inter"/>
              <a:buNone/>
            </a:pPr>
            <a:r>
              <a:rPr i="0" lang="en-US" sz="700" u="none" cap="none" strike="noStrike">
                <a:solidFill>
                  <a:srgbClr val="888888"/>
                </a:solidFill>
                <a:latin typeface="Inter Medium"/>
                <a:ea typeface="Inter Medium"/>
                <a:cs typeface="Inter Medium"/>
                <a:sym typeface="Inter Medium"/>
              </a:rPr>
              <a:t>goedkoper dan traditioneel</a:t>
            </a:r>
            <a:endParaRPr i="0" sz="7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grpSp>
        <p:nvGrpSpPr>
          <p:cNvPr id="183" name="Google Shape;183;p11"/>
          <p:cNvGrpSpPr/>
          <p:nvPr/>
        </p:nvGrpSpPr>
        <p:grpSpPr>
          <a:xfrm>
            <a:off x="6988807" y="1123284"/>
            <a:ext cx="228600" cy="228600"/>
            <a:chOff x="-498545" y="1085850"/>
            <a:chExt cx="228600" cy="228600"/>
          </a:xfrm>
        </p:grpSpPr>
        <p:sp>
          <p:nvSpPr>
            <p:cNvPr id="184" name="Google Shape;184;p11"/>
            <p:cNvSpPr/>
            <p:nvPr/>
          </p:nvSpPr>
          <p:spPr>
            <a:xfrm>
              <a:off x="-498545" y="1085850"/>
              <a:ext cx="228600" cy="228600"/>
            </a:xfrm>
            <a:prstGeom prst="roundRect">
              <a:avLst>
                <a:gd fmla="val 100000" name="adj"/>
              </a:avLst>
            </a:prstGeom>
            <a:solidFill>
              <a:srgbClr val="E8F5EE"/>
            </a:solidFill>
            <a:ln cap="flat" cmpd="sng" w="12700">
              <a:solidFill>
                <a:srgbClr val="E8F5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rm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1"/>
            <p:cNvSpPr/>
            <p:nvPr/>
          </p:nvSpPr>
          <p:spPr>
            <a:xfrm>
              <a:off x="-458038" y="1128474"/>
              <a:ext cx="152400" cy="15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rm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8539"/>
                </a:buClr>
                <a:buSzPts val="1200"/>
                <a:buFont typeface="Inter"/>
                <a:buNone/>
              </a:pPr>
              <a:r>
                <a:rPr b="1" i="0" lang="en-US" sz="900" u="none" cap="none" strike="noStrike">
                  <a:solidFill>
                    <a:srgbClr val="008539"/>
                  </a:solidFill>
                  <a:latin typeface="Inter"/>
                  <a:ea typeface="Inter"/>
                  <a:cs typeface="Inter"/>
                  <a:sym typeface="Inter"/>
                </a:rPr>
                <a:t>✓</a:t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2"/>
          <p:cNvPicPr preferRelativeResize="0"/>
          <p:nvPr/>
        </p:nvPicPr>
        <p:blipFill rotWithShape="1">
          <a:blip r:embed="rId3">
            <a:alphaModFix/>
          </a:blip>
          <a:srcRect b="0" l="18321" r="0" t="0"/>
          <a:stretch/>
        </p:blipFill>
        <p:spPr>
          <a:xfrm>
            <a:off x="1999148" y="0"/>
            <a:ext cx="714484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191919"/>
              </a:gs>
              <a:gs pos="41000">
                <a:srgbClr val="1C1C1C"/>
              </a:gs>
              <a:gs pos="100000">
                <a:srgbClr val="737373">
                  <a:alpha val="25098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sessions/brave-bold-cerf/helloprint-presentation-creator/logo_white.png" id="193" name="Google Shape;193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30" y="190470"/>
            <a:ext cx="943111" cy="20958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2"/>
          <p:cNvSpPr/>
          <p:nvPr/>
        </p:nvSpPr>
        <p:spPr>
          <a:xfrm>
            <a:off x="381030" y="3562380"/>
            <a:ext cx="3810000" cy="1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8539"/>
              </a:buClr>
              <a:buSzPts val="600"/>
              <a:buFont typeface="Inter"/>
              <a:buNone/>
            </a:pPr>
            <a:r>
              <a:rPr b="1" i="0" lang="en-US" sz="600" u="none" cap="none" strike="noStrike">
                <a:solidFill>
                  <a:srgbClr val="008539"/>
                </a:solidFill>
                <a:latin typeface="Inter"/>
                <a:ea typeface="Inter"/>
                <a:cs typeface="Inter"/>
                <a:sym typeface="Inter"/>
              </a:rPr>
              <a:t>TEAM EVENT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2"/>
          <p:cNvSpPr/>
          <p:nvPr/>
        </p:nvSpPr>
        <p:spPr>
          <a:xfrm>
            <a:off x="381030" y="3705210"/>
            <a:ext cx="38100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Inter"/>
              <a:buNone/>
            </a:pPr>
            <a:r>
              <a:rPr i="0" lang="en-US" sz="2200" u="none" cap="none" strike="noStrike">
                <a:solidFill>
                  <a:srgbClr val="FFFFF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Rotterdam Summit 2025</a:t>
            </a:r>
            <a:endParaRPr i="0" sz="2200" u="none" cap="none" strike="noStrike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196" name="Google Shape;196;p12"/>
          <p:cNvSpPr/>
          <p:nvPr/>
        </p:nvSpPr>
        <p:spPr>
          <a:xfrm>
            <a:off x="381030" y="4248150"/>
            <a:ext cx="3524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A8C8B4"/>
              </a:buClr>
              <a:buSzPts val="900"/>
              <a:buFont typeface="Inter"/>
              <a:buNone/>
            </a:pPr>
            <a:r>
              <a:rPr i="0" lang="en-US" sz="800" u="none" cap="none" strike="noStrike">
                <a:solidFill>
                  <a:srgbClr val="A8C8B4"/>
                </a:solidFill>
                <a:latin typeface="Inter Medium"/>
                <a:ea typeface="Inter Medium"/>
                <a:cs typeface="Inter Medium"/>
                <a:sym typeface="Inter Medium"/>
              </a:rPr>
              <a:t>150+ Helloprinters. 14 markten.</a:t>
            </a:r>
            <a:endParaRPr i="0" sz="8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A8C8B4"/>
              </a:buClr>
              <a:buSzPts val="900"/>
              <a:buFont typeface="Inter"/>
              <a:buNone/>
            </a:pPr>
            <a:r>
              <a:rPr i="0" lang="en-US" sz="800" u="none" cap="none" strike="noStrike">
                <a:solidFill>
                  <a:srgbClr val="A8C8B4"/>
                </a:solidFill>
                <a:latin typeface="Inter Medium"/>
                <a:ea typeface="Inter Medium"/>
                <a:cs typeface="Inter Medium"/>
                <a:sym typeface="Inter Medium"/>
              </a:rPr>
              <a:t>Twee dagen strategie, innovatie en teambuilding.</a:t>
            </a:r>
            <a:endParaRPr i="0" sz="8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grpSp>
        <p:nvGrpSpPr>
          <p:cNvPr id="197" name="Google Shape;197;p12"/>
          <p:cNvGrpSpPr/>
          <p:nvPr/>
        </p:nvGrpSpPr>
        <p:grpSpPr>
          <a:xfrm>
            <a:off x="6457980" y="4095780"/>
            <a:ext cx="857400" cy="523800"/>
            <a:chOff x="5238780" y="4095780"/>
            <a:chExt cx="857400" cy="523800"/>
          </a:xfrm>
        </p:grpSpPr>
        <p:sp>
          <p:nvSpPr>
            <p:cNvPr id="198" name="Google Shape;198;p12"/>
            <p:cNvSpPr/>
            <p:nvPr/>
          </p:nvSpPr>
          <p:spPr>
            <a:xfrm>
              <a:off x="5238780" y="4095780"/>
              <a:ext cx="857400" cy="523800"/>
            </a:xfrm>
            <a:prstGeom prst="roundRect">
              <a:avLst>
                <a:gd fmla="val 12219" name="adj"/>
              </a:avLst>
            </a:prstGeom>
            <a:solidFill>
              <a:srgbClr val="FFFFFF">
                <a:alpha val="15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rm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2"/>
            <p:cNvSpPr/>
            <p:nvPr/>
          </p:nvSpPr>
          <p:spPr>
            <a:xfrm>
              <a:off x="5238780" y="4133820"/>
              <a:ext cx="857400" cy="3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rm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Inter"/>
                <a:buNone/>
              </a:pPr>
              <a:r>
                <a:rPr i="0" lang="en-US" sz="1500" u="none" cap="none" strike="noStrike">
                  <a:solidFill>
                    <a:srgbClr val="FFFFFF"/>
                  </a:solidFill>
                  <a:latin typeface="Inter Black"/>
                  <a:ea typeface="Inter Black"/>
                  <a:cs typeface="Inter Black"/>
                  <a:sym typeface="Inter Black"/>
                </a:rPr>
                <a:t>150+</a:t>
              </a:r>
              <a:endParaRPr i="0" sz="1500" u="none" cap="none" strike="noStrike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endParaRPr>
            </a:p>
          </p:txBody>
        </p:sp>
        <p:sp>
          <p:nvSpPr>
            <p:cNvPr id="200" name="Google Shape;200;p12"/>
            <p:cNvSpPr/>
            <p:nvPr/>
          </p:nvSpPr>
          <p:spPr>
            <a:xfrm>
              <a:off x="5238780" y="4448190"/>
              <a:ext cx="857400" cy="13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rm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A8C8B4"/>
                </a:buClr>
                <a:buSzPts val="700"/>
                <a:buFont typeface="Inter"/>
                <a:buNone/>
              </a:pPr>
              <a:r>
                <a:rPr b="0" i="0" lang="en-US" sz="700" u="none" cap="none" strike="noStrike">
                  <a:solidFill>
                    <a:srgbClr val="A8C8B4"/>
                  </a:solidFill>
                  <a:latin typeface="Inter"/>
                  <a:ea typeface="Inter"/>
                  <a:cs typeface="Inter"/>
                  <a:sym typeface="Inter"/>
                </a:rPr>
                <a:t>Helloprinters</a:t>
              </a:r>
              <a:endPara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1" name="Google Shape;201;p12"/>
          <p:cNvGrpSpPr/>
          <p:nvPr/>
        </p:nvGrpSpPr>
        <p:grpSpPr>
          <a:xfrm>
            <a:off x="7437954" y="4095775"/>
            <a:ext cx="597000" cy="523800"/>
            <a:chOff x="6599754" y="4095775"/>
            <a:chExt cx="597000" cy="523800"/>
          </a:xfrm>
        </p:grpSpPr>
        <p:sp>
          <p:nvSpPr>
            <p:cNvPr id="202" name="Google Shape;202;p12"/>
            <p:cNvSpPr/>
            <p:nvPr/>
          </p:nvSpPr>
          <p:spPr>
            <a:xfrm>
              <a:off x="6599754" y="4095775"/>
              <a:ext cx="597000" cy="523800"/>
            </a:xfrm>
            <a:prstGeom prst="roundRect">
              <a:avLst>
                <a:gd fmla="val 12219" name="adj"/>
              </a:avLst>
            </a:prstGeom>
            <a:solidFill>
              <a:srgbClr val="FFFFFF">
                <a:alpha val="15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rm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2"/>
            <p:cNvSpPr/>
            <p:nvPr/>
          </p:nvSpPr>
          <p:spPr>
            <a:xfrm>
              <a:off x="6624950" y="4133825"/>
              <a:ext cx="518700" cy="3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rm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Inter"/>
                <a:buNone/>
              </a:pPr>
              <a:r>
                <a:rPr i="0" lang="en-US" sz="1500" u="none" cap="none" strike="noStrike">
                  <a:solidFill>
                    <a:srgbClr val="FFFFFF"/>
                  </a:solidFill>
                  <a:latin typeface="Inter Black"/>
                  <a:ea typeface="Inter Black"/>
                  <a:cs typeface="Inter Black"/>
                  <a:sym typeface="Inter Black"/>
                </a:rPr>
                <a:t>14</a:t>
              </a:r>
              <a:endParaRPr i="0" sz="1500" u="none" cap="none" strike="noStrike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endParaRPr>
            </a:p>
          </p:txBody>
        </p:sp>
        <p:sp>
          <p:nvSpPr>
            <p:cNvPr id="204" name="Google Shape;204;p12"/>
            <p:cNvSpPr/>
            <p:nvPr/>
          </p:nvSpPr>
          <p:spPr>
            <a:xfrm>
              <a:off x="6624950" y="4448178"/>
              <a:ext cx="518700" cy="13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rm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A8C8B4"/>
                </a:buClr>
                <a:buSzPts val="700"/>
                <a:buFont typeface="Inter"/>
                <a:buNone/>
              </a:pPr>
              <a:r>
                <a:rPr b="0" i="0" lang="en-US" sz="700" u="none" cap="none" strike="noStrike">
                  <a:solidFill>
                    <a:srgbClr val="A8C8B4"/>
                  </a:solidFill>
                  <a:latin typeface="Inter"/>
                  <a:ea typeface="Inter"/>
                  <a:cs typeface="Inter"/>
                  <a:sym typeface="Inter"/>
                </a:rPr>
                <a:t>Markets</a:t>
              </a:r>
              <a:endPara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5" name="Google Shape;205;p12"/>
          <p:cNvGrpSpPr/>
          <p:nvPr/>
        </p:nvGrpSpPr>
        <p:grpSpPr>
          <a:xfrm>
            <a:off x="8145950" y="4095775"/>
            <a:ext cx="518700" cy="523800"/>
            <a:chOff x="7536350" y="4095775"/>
            <a:chExt cx="518700" cy="523800"/>
          </a:xfrm>
        </p:grpSpPr>
        <p:sp>
          <p:nvSpPr>
            <p:cNvPr id="206" name="Google Shape;206;p12"/>
            <p:cNvSpPr/>
            <p:nvPr/>
          </p:nvSpPr>
          <p:spPr>
            <a:xfrm>
              <a:off x="7536350" y="4095775"/>
              <a:ext cx="518700" cy="523800"/>
            </a:xfrm>
            <a:prstGeom prst="roundRect">
              <a:avLst>
                <a:gd fmla="val 12219" name="adj"/>
              </a:avLst>
            </a:prstGeom>
            <a:solidFill>
              <a:srgbClr val="FFFFFF">
                <a:alpha val="15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rm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2"/>
            <p:cNvSpPr/>
            <p:nvPr/>
          </p:nvSpPr>
          <p:spPr>
            <a:xfrm>
              <a:off x="7578675" y="4133825"/>
              <a:ext cx="444600" cy="3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rm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Inter"/>
                <a:buNone/>
              </a:pPr>
              <a:r>
                <a:rPr i="0" lang="en-US" sz="1500" u="none" cap="none" strike="noStrike">
                  <a:solidFill>
                    <a:srgbClr val="FFFFFF"/>
                  </a:solidFill>
                  <a:latin typeface="Inter Black"/>
                  <a:ea typeface="Inter Black"/>
                  <a:cs typeface="Inter Black"/>
                  <a:sym typeface="Inter Black"/>
                </a:rPr>
                <a:t>2</a:t>
              </a:r>
              <a:endParaRPr i="0" sz="1500" u="none" cap="none" strike="noStrike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endParaRPr>
            </a:p>
          </p:txBody>
        </p:sp>
        <p:sp>
          <p:nvSpPr>
            <p:cNvPr id="208" name="Google Shape;208;p12"/>
            <p:cNvSpPr/>
            <p:nvPr/>
          </p:nvSpPr>
          <p:spPr>
            <a:xfrm>
              <a:off x="7578725" y="4448200"/>
              <a:ext cx="444600" cy="13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rm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A8C8B4"/>
                </a:buClr>
                <a:buSzPts val="700"/>
                <a:buFont typeface="Inter"/>
                <a:buNone/>
              </a:pPr>
              <a:r>
                <a:rPr b="0" i="0" lang="en-US" sz="700" u="none" cap="none" strike="noStrike">
                  <a:solidFill>
                    <a:srgbClr val="A8C8B4"/>
                  </a:solidFill>
                  <a:latin typeface="Inter"/>
                  <a:ea typeface="Inter"/>
                  <a:cs typeface="Inter"/>
                  <a:sym typeface="Inter"/>
                </a:rPr>
                <a:t>Days</a:t>
              </a:r>
              <a:endParaRPr b="0" i="0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9" name="Google Shape;209;p12"/>
          <p:cNvSpPr/>
          <p:nvPr/>
        </p:nvSpPr>
        <p:spPr>
          <a:xfrm>
            <a:off x="0" y="5124480"/>
            <a:ext cx="9144000" cy="18900"/>
          </a:xfrm>
          <a:prstGeom prst="rect">
            <a:avLst/>
          </a:prstGeom>
          <a:solidFill>
            <a:srgbClr val="049E46"/>
          </a:solidFill>
          <a:ln cap="flat" cmpd="sng" w="12700">
            <a:solidFill>
              <a:srgbClr val="049E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"/>
          <p:cNvSpPr/>
          <p:nvPr/>
        </p:nvSpPr>
        <p:spPr>
          <a:xfrm>
            <a:off x="463580" y="1466880"/>
            <a:ext cx="7239000" cy="14400"/>
          </a:xfrm>
          <a:prstGeom prst="rect">
            <a:avLst/>
          </a:prstGeom>
          <a:solidFill>
            <a:srgbClr val="E0E0E0"/>
          </a:solidFill>
          <a:ln cap="flat" cmpd="sng" w="9525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3"/>
          <p:cNvSpPr/>
          <p:nvPr/>
        </p:nvSpPr>
        <p:spPr>
          <a:xfrm>
            <a:off x="1314496" y="1352580"/>
            <a:ext cx="228600" cy="228600"/>
          </a:xfrm>
          <a:prstGeom prst="ellipse">
            <a:avLst/>
          </a:prstGeom>
          <a:solidFill>
            <a:srgbClr val="008539"/>
          </a:solidFill>
          <a:ln cap="flat" cmpd="sng" w="12700">
            <a:solidFill>
              <a:srgbClr val="0085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3"/>
          <p:cNvSpPr/>
          <p:nvPr/>
        </p:nvSpPr>
        <p:spPr>
          <a:xfrm>
            <a:off x="1314496" y="1352580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Inter"/>
              <a:buNone/>
            </a:pPr>
            <a:r>
              <a:rPr b="1" i="0" lang="en-US" sz="9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3"/>
          <p:cNvSpPr/>
          <p:nvPr/>
        </p:nvSpPr>
        <p:spPr>
          <a:xfrm>
            <a:off x="457200" y="1676370"/>
            <a:ext cx="1943100" cy="2095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000"/>
              <a:buFont typeface="Inter"/>
              <a:buNone/>
            </a:pPr>
            <a:r>
              <a:rPr b="1" i="0" lang="en-US" sz="9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Upload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3"/>
          <p:cNvSpPr/>
          <p:nvPr/>
        </p:nvSpPr>
        <p:spPr>
          <a:xfrm>
            <a:off x="457200" y="1943100"/>
            <a:ext cx="1943100" cy="666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Inter"/>
              <a:buNone/>
            </a:pPr>
            <a:r>
              <a:rPr b="0" i="0" lang="en-US" sz="800" u="none" cap="none" strike="noStrike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Upload je ontwerp of gebruik onze online editor.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3"/>
          <p:cNvSpPr/>
          <p:nvPr/>
        </p:nvSpPr>
        <p:spPr>
          <a:xfrm>
            <a:off x="3410026" y="1352580"/>
            <a:ext cx="228600" cy="228600"/>
          </a:xfrm>
          <a:prstGeom prst="ellipse">
            <a:avLst/>
          </a:prstGeom>
          <a:solidFill>
            <a:srgbClr val="008539"/>
          </a:solidFill>
          <a:ln cap="flat" cmpd="sng" w="12700">
            <a:solidFill>
              <a:srgbClr val="0085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3"/>
          <p:cNvSpPr/>
          <p:nvPr/>
        </p:nvSpPr>
        <p:spPr>
          <a:xfrm>
            <a:off x="3410026" y="1352580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Inter"/>
              <a:buNone/>
            </a:pPr>
            <a:r>
              <a:rPr b="1" i="0" lang="en-US" sz="9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3"/>
          <p:cNvSpPr/>
          <p:nvPr/>
        </p:nvSpPr>
        <p:spPr>
          <a:xfrm>
            <a:off x="2552730" y="1676370"/>
            <a:ext cx="1943100" cy="2095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000"/>
              <a:buFont typeface="Inter"/>
              <a:buNone/>
            </a:pPr>
            <a:r>
              <a:rPr b="1" i="0" lang="en-US" sz="9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Designcheck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3"/>
          <p:cNvSpPr/>
          <p:nvPr/>
        </p:nvSpPr>
        <p:spPr>
          <a:xfrm>
            <a:off x="2552730" y="1943100"/>
            <a:ext cx="1943100" cy="666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Inter"/>
              <a:buNone/>
            </a:pPr>
            <a:r>
              <a:rPr b="0" i="0" lang="en-US" sz="800" u="none" cap="none" strike="noStrike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Automatische controle op resolutie, afloop en kleuren.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3"/>
          <p:cNvSpPr/>
          <p:nvPr/>
        </p:nvSpPr>
        <p:spPr>
          <a:xfrm>
            <a:off x="5505557" y="1352580"/>
            <a:ext cx="228600" cy="228600"/>
          </a:xfrm>
          <a:prstGeom prst="ellipse">
            <a:avLst/>
          </a:prstGeom>
          <a:solidFill>
            <a:srgbClr val="008539"/>
          </a:solidFill>
          <a:ln cap="flat" cmpd="sng" w="12700">
            <a:solidFill>
              <a:srgbClr val="0085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3"/>
          <p:cNvSpPr/>
          <p:nvPr/>
        </p:nvSpPr>
        <p:spPr>
          <a:xfrm>
            <a:off x="5505557" y="1352580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Inter"/>
              <a:buNone/>
            </a:pPr>
            <a:r>
              <a:rPr b="1" i="0" lang="en-US" sz="9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3"/>
          <p:cNvSpPr/>
          <p:nvPr/>
        </p:nvSpPr>
        <p:spPr>
          <a:xfrm>
            <a:off x="4648261" y="1676370"/>
            <a:ext cx="1943100" cy="2095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000"/>
              <a:buFont typeface="Inter"/>
              <a:buNone/>
            </a:pPr>
            <a:r>
              <a:rPr b="1" i="0" lang="en-US" sz="9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Productie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3"/>
          <p:cNvSpPr/>
          <p:nvPr/>
        </p:nvSpPr>
        <p:spPr>
          <a:xfrm>
            <a:off x="4648261" y="1943100"/>
            <a:ext cx="1943100" cy="666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Inter"/>
              <a:buNone/>
            </a:pPr>
            <a:r>
              <a:rPr b="0" i="0" lang="en-US" sz="800" u="none" cap="none" strike="noStrike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We matchen je order aan de beste supplier.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3"/>
          <p:cNvSpPr/>
          <p:nvPr/>
        </p:nvSpPr>
        <p:spPr>
          <a:xfrm>
            <a:off x="7601087" y="1352580"/>
            <a:ext cx="228600" cy="228600"/>
          </a:xfrm>
          <a:prstGeom prst="ellipse">
            <a:avLst/>
          </a:prstGeom>
          <a:solidFill>
            <a:srgbClr val="008539"/>
          </a:solidFill>
          <a:ln cap="flat" cmpd="sng" w="12700">
            <a:solidFill>
              <a:srgbClr val="0085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3"/>
          <p:cNvSpPr/>
          <p:nvPr/>
        </p:nvSpPr>
        <p:spPr>
          <a:xfrm>
            <a:off x="7601087" y="1352580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Inter"/>
              <a:buNone/>
            </a:pPr>
            <a:r>
              <a:rPr b="1" i="0" lang="en-US" sz="9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3"/>
          <p:cNvSpPr/>
          <p:nvPr/>
        </p:nvSpPr>
        <p:spPr>
          <a:xfrm>
            <a:off x="6743791" y="1676370"/>
            <a:ext cx="1943100" cy="2095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000"/>
              <a:buFont typeface="Inter"/>
              <a:buNone/>
            </a:pPr>
            <a:r>
              <a:rPr b="1" i="0" lang="en-US" sz="9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Levering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3"/>
          <p:cNvSpPr/>
          <p:nvPr/>
        </p:nvSpPr>
        <p:spPr>
          <a:xfrm>
            <a:off x="6743791" y="1943100"/>
            <a:ext cx="1943100" cy="666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Inter"/>
              <a:buNone/>
            </a:pPr>
            <a:r>
              <a:rPr b="0" i="0" lang="en-US" sz="800" u="none" cap="none" strike="noStrike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Track &amp; trace tot aan je deur. Gemiddeld 5 werkdagen.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2" name="Google Shape;232;p13"/>
          <p:cNvGrpSpPr/>
          <p:nvPr/>
        </p:nvGrpSpPr>
        <p:grpSpPr>
          <a:xfrm>
            <a:off x="381025" y="3725324"/>
            <a:ext cx="8382000" cy="514500"/>
            <a:chOff x="381025" y="3725324"/>
            <a:chExt cx="8382000" cy="514500"/>
          </a:xfrm>
        </p:grpSpPr>
        <p:sp>
          <p:nvSpPr>
            <p:cNvPr id="233" name="Google Shape;233;p13"/>
            <p:cNvSpPr/>
            <p:nvPr/>
          </p:nvSpPr>
          <p:spPr>
            <a:xfrm>
              <a:off x="381025" y="3725324"/>
              <a:ext cx="8382000" cy="514500"/>
            </a:xfrm>
            <a:prstGeom prst="roundRect">
              <a:avLst>
                <a:gd fmla="val 7500" name="adj"/>
              </a:avLst>
            </a:prstGeom>
            <a:solidFill>
              <a:srgbClr val="F0F0F0"/>
            </a:solidFill>
            <a:ln cap="flat" cmpd="sng" w="12700">
              <a:solidFill>
                <a:srgbClr val="F0F0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rm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3"/>
            <p:cNvSpPr/>
            <p:nvPr/>
          </p:nvSpPr>
          <p:spPr>
            <a:xfrm>
              <a:off x="463567" y="3767745"/>
              <a:ext cx="52389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25400" spcFirstLastPara="1" rIns="0" wrap="square" tIns="0">
              <a:norm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444444"/>
                </a:buClr>
                <a:buSzPts val="900"/>
                <a:buFont typeface="Inter"/>
                <a:buNone/>
              </a:pPr>
              <a:r>
                <a:rPr b="1" i="0" lang="en-US" sz="900" u="none" cap="none" strike="noStrike">
                  <a:solidFill>
                    <a:srgbClr val="444444"/>
                  </a:solidFill>
                  <a:latin typeface="Inter"/>
                  <a:ea typeface="Inter"/>
                  <a:cs typeface="Inter"/>
                  <a:sym typeface="Inter"/>
                </a:rPr>
                <a:t>Gemiddelde levertijd: </a:t>
              </a:r>
              <a:r>
                <a:rPr b="0" i="0" lang="en-US" sz="900" u="none" cap="none" strike="noStrike">
                  <a:solidFill>
                    <a:srgbClr val="444444"/>
                  </a:solidFill>
                  <a:latin typeface="Inter"/>
                  <a:ea typeface="Inter"/>
                  <a:cs typeface="Inter"/>
                  <a:sym typeface="Inter"/>
                </a:rPr>
                <a:t>5 werkdagen in NL/BE</a:t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6667518" y="3767745"/>
              <a:ext cx="19050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25400" spcFirstLastPara="1" rIns="0" wrap="square" tIns="0">
              <a:norm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Clr>
                  <a:srgbClr val="008539"/>
                </a:buClr>
                <a:buSzPts val="900"/>
                <a:buFont typeface="Inter"/>
                <a:buNone/>
              </a:pPr>
              <a:r>
                <a:rPr b="1" i="0" lang="en-US" sz="900" u="none" cap="none" strike="noStrike">
                  <a:solidFill>
                    <a:srgbClr val="008539"/>
                  </a:solidFill>
                  <a:latin typeface="Inter"/>
                  <a:ea typeface="Inter"/>
                  <a:cs typeface="Inter"/>
                  <a:sym typeface="Inter"/>
                </a:rPr>
                <a:t>Express: 2 werkdagen →</a:t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6" name="Google Shape;236;p13"/>
          <p:cNvSpPr/>
          <p:nvPr/>
        </p:nvSpPr>
        <p:spPr>
          <a:xfrm>
            <a:off x="381030" y="4743420"/>
            <a:ext cx="8382000" cy="3600"/>
          </a:xfrm>
          <a:prstGeom prst="rect">
            <a:avLst/>
          </a:prstGeom>
          <a:solidFill>
            <a:srgbClr val="E0E0E0"/>
          </a:solidFill>
          <a:ln cap="flat" cmpd="sng" w="12700">
            <a:solidFill>
              <a:srgbClr val="E8F5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sessions/brave-bold-cerf/helloprint-presentation-creator/logo_dark.png" id="237" name="Google Shape;237;p13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381025" y="4921400"/>
            <a:ext cx="365776" cy="81288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3"/>
          <p:cNvSpPr/>
          <p:nvPr/>
        </p:nvSpPr>
        <p:spPr>
          <a:xfrm>
            <a:off x="8412480" y="4905390"/>
            <a:ext cx="3657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900"/>
              <a:buFont typeface="Inter"/>
              <a:buNone/>
            </a:pPr>
            <a:r>
              <a:rPr i="0" lang="en-US" sz="600" u="none" cap="none" strike="noStrike">
                <a:solidFill>
                  <a:srgbClr val="AAAAAA"/>
                </a:solidFill>
                <a:latin typeface="Inter"/>
                <a:ea typeface="Inter"/>
                <a:cs typeface="Inter"/>
                <a:sym typeface="Inter"/>
              </a:rPr>
              <a:t>09</a:t>
            </a:r>
            <a:endParaRPr i="0" sz="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9" name="Google Shape;239;p13"/>
          <p:cNvSpPr/>
          <p:nvPr/>
        </p:nvSpPr>
        <p:spPr>
          <a:xfrm>
            <a:off x="381030" y="266730"/>
            <a:ext cx="83820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8539"/>
              </a:buClr>
              <a:buSzPts val="600"/>
              <a:buFont typeface="Inter"/>
              <a:buNone/>
            </a:pPr>
            <a:r>
              <a:rPr b="1" lang="en-US" sz="600">
                <a:solidFill>
                  <a:srgbClr val="008539"/>
                </a:solidFill>
                <a:latin typeface="Inter"/>
                <a:ea typeface="Inter"/>
                <a:cs typeface="Inter"/>
                <a:sym typeface="Inter"/>
              </a:rPr>
              <a:t>WORKFLOW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3"/>
          <p:cNvSpPr/>
          <p:nvPr/>
        </p:nvSpPr>
        <p:spPr>
          <a:xfrm>
            <a:off x="381030" y="781625"/>
            <a:ext cx="8382000" cy="3600"/>
          </a:xfrm>
          <a:prstGeom prst="rect">
            <a:avLst/>
          </a:prstGeom>
          <a:solidFill>
            <a:srgbClr val="EFEFEF"/>
          </a:solidFill>
          <a:ln cap="flat" cmpd="sng" w="12700">
            <a:solidFill>
              <a:srgbClr val="E8F5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3"/>
          <p:cNvSpPr/>
          <p:nvPr/>
        </p:nvSpPr>
        <p:spPr>
          <a:xfrm>
            <a:off x="333312" y="419072"/>
            <a:ext cx="83820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200"/>
              <a:buFont typeface="Inter"/>
              <a:buNone/>
            </a:pPr>
            <a:r>
              <a:rPr lang="en-US" sz="1800">
                <a:solidFill>
                  <a:srgbClr val="191919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Van ontwerp tot levering</a:t>
            </a:r>
            <a:endParaRPr i="0" sz="1800" u="none" cap="none" strike="noStrike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4"/>
          <p:cNvSpPr/>
          <p:nvPr/>
        </p:nvSpPr>
        <p:spPr>
          <a:xfrm>
            <a:off x="381030" y="952530"/>
            <a:ext cx="4095780" cy="3524280"/>
          </a:xfrm>
          <a:prstGeom prst="roundRect">
            <a:avLst>
              <a:gd fmla="val 1297" name="adj"/>
            </a:avLst>
          </a:prstGeom>
          <a:solidFill>
            <a:srgbClr val="F0F0F0"/>
          </a:solidFill>
          <a:ln cap="flat" cmpd="sng" w="12700">
            <a:solidFill>
              <a:srgbClr val="F0F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4"/>
          <p:cNvSpPr/>
          <p:nvPr/>
        </p:nvSpPr>
        <p:spPr>
          <a:xfrm>
            <a:off x="571500" y="1143000"/>
            <a:ext cx="3714750" cy="133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64545"/>
              </a:buClr>
              <a:buSzPts val="800"/>
              <a:buFont typeface="Inter"/>
              <a:buNone/>
            </a:pPr>
            <a:r>
              <a:rPr b="1" i="0" lang="en-US" sz="700" u="none" cap="none" strike="noStrike">
                <a:solidFill>
                  <a:srgbClr val="D64545"/>
                </a:solidFill>
                <a:latin typeface="Inter"/>
                <a:ea typeface="Inter"/>
                <a:cs typeface="Inter"/>
                <a:sym typeface="Inter"/>
              </a:rPr>
              <a:t>⬤  VOORHEEN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4"/>
          <p:cNvSpPr/>
          <p:nvPr/>
        </p:nvSpPr>
        <p:spPr>
          <a:xfrm>
            <a:off x="571500" y="1333470"/>
            <a:ext cx="37147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800"/>
              <a:buFont typeface="Inter"/>
              <a:buNone/>
            </a:pPr>
            <a:r>
              <a:rPr b="1" i="0" lang="en-US" sz="12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Handmatig proces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4"/>
          <p:cNvSpPr/>
          <p:nvPr/>
        </p:nvSpPr>
        <p:spPr>
          <a:xfrm>
            <a:off x="571500" y="1676370"/>
            <a:ext cx="3619470" cy="666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Inter"/>
              <a:buNone/>
            </a:pPr>
            <a:r>
              <a:rPr b="0" i="0" lang="en-US" sz="700" u="none" cap="none" strike="noStrike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Content creation duurde 2–4 uur per product per markt. Handmatige keyword research, copy schrijven, vertalen en publiceren.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4"/>
          <p:cNvSpPr/>
          <p:nvPr/>
        </p:nvSpPr>
        <p:spPr>
          <a:xfrm>
            <a:off x="571500" y="2247870"/>
            <a:ext cx="762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64545"/>
              </a:buClr>
              <a:buSzPts val="2200"/>
              <a:buFont typeface="Inter"/>
              <a:buNone/>
            </a:pPr>
            <a:r>
              <a:rPr i="0" lang="en-US" sz="1500" u="none" cap="none" strike="noStrike">
                <a:solidFill>
                  <a:srgbClr val="D64545"/>
                </a:solidFill>
                <a:latin typeface="Inter Black"/>
                <a:ea typeface="Inter Black"/>
                <a:cs typeface="Inter Black"/>
                <a:sym typeface="Inter Black"/>
              </a:rPr>
              <a:t>4h</a:t>
            </a:r>
            <a:endParaRPr i="0" sz="1500" u="none" cap="none" strike="noStrike">
              <a:solidFill>
                <a:schemeClr val="dk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252" name="Google Shape;252;p14"/>
          <p:cNvSpPr/>
          <p:nvPr/>
        </p:nvSpPr>
        <p:spPr>
          <a:xfrm>
            <a:off x="923910" y="2333640"/>
            <a:ext cx="25719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Inter"/>
              <a:buNone/>
            </a:pPr>
            <a:r>
              <a:rPr b="0" i="0" lang="en-US" sz="8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per product per markt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4"/>
          <p:cNvSpPr/>
          <p:nvPr/>
        </p:nvSpPr>
        <p:spPr>
          <a:xfrm>
            <a:off x="571500" y="2571750"/>
            <a:ext cx="762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64545"/>
              </a:buClr>
              <a:buSzPts val="2200"/>
              <a:buFont typeface="Inter"/>
              <a:buNone/>
            </a:pPr>
            <a:r>
              <a:rPr i="0" lang="en-US" sz="1500" u="none" cap="none" strike="noStrike">
                <a:solidFill>
                  <a:srgbClr val="D64545"/>
                </a:solidFill>
                <a:latin typeface="Inter Black"/>
                <a:ea typeface="Inter Black"/>
                <a:cs typeface="Inter Black"/>
                <a:sym typeface="Inter Black"/>
              </a:rPr>
              <a:t>50</a:t>
            </a:r>
            <a:endParaRPr i="0" sz="1500" u="none" cap="none" strike="noStrike">
              <a:solidFill>
                <a:schemeClr val="dk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254" name="Google Shape;254;p14"/>
          <p:cNvSpPr/>
          <p:nvPr/>
        </p:nvSpPr>
        <p:spPr>
          <a:xfrm>
            <a:off x="923910" y="2657521"/>
            <a:ext cx="25719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Inter"/>
              <a:buNone/>
            </a:pPr>
            <a:r>
              <a:rPr b="0" i="0" lang="en-US" sz="8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producten per week max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4"/>
          <p:cNvSpPr/>
          <p:nvPr/>
        </p:nvSpPr>
        <p:spPr>
          <a:xfrm>
            <a:off x="571500" y="2895630"/>
            <a:ext cx="762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64545"/>
              </a:buClr>
              <a:buSzPts val="2200"/>
              <a:buFont typeface="Inter"/>
              <a:buNone/>
            </a:pPr>
            <a:r>
              <a:rPr i="0" lang="en-US" sz="1500" u="none" cap="none" strike="noStrike">
                <a:solidFill>
                  <a:srgbClr val="D64545"/>
                </a:solidFill>
                <a:latin typeface="Inter Black"/>
                <a:ea typeface="Inter Black"/>
                <a:cs typeface="Inter Black"/>
                <a:sym typeface="Inter Black"/>
              </a:rPr>
              <a:t>3 FTE</a:t>
            </a:r>
            <a:endParaRPr i="0" sz="1500" u="none" cap="none" strike="noStrike">
              <a:solidFill>
                <a:schemeClr val="dk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256" name="Google Shape;256;p14"/>
          <p:cNvSpPr/>
          <p:nvPr/>
        </p:nvSpPr>
        <p:spPr>
          <a:xfrm>
            <a:off x="1152510" y="2981401"/>
            <a:ext cx="25719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Inter"/>
              <a:buNone/>
            </a:pPr>
            <a:r>
              <a:rPr b="0" i="0" lang="en-US" sz="8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nodig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4"/>
          <p:cNvSpPr/>
          <p:nvPr/>
        </p:nvSpPr>
        <p:spPr>
          <a:xfrm>
            <a:off x="4667280" y="952530"/>
            <a:ext cx="4095780" cy="3524280"/>
          </a:xfrm>
          <a:prstGeom prst="roundRect">
            <a:avLst>
              <a:gd fmla="val 1297" name="adj"/>
            </a:avLst>
          </a:prstGeom>
          <a:solidFill>
            <a:srgbClr val="191919"/>
          </a:solidFill>
          <a:ln cap="flat" cmpd="sng" w="12700">
            <a:solidFill>
              <a:srgbClr val="1919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4"/>
          <p:cNvSpPr/>
          <p:nvPr/>
        </p:nvSpPr>
        <p:spPr>
          <a:xfrm>
            <a:off x="4857750" y="1143000"/>
            <a:ext cx="3714750" cy="133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8539"/>
              </a:buClr>
              <a:buSzPts val="800"/>
              <a:buFont typeface="Inter"/>
              <a:buNone/>
            </a:pPr>
            <a:r>
              <a:rPr b="1" i="0" lang="en-US" sz="700" u="none" cap="none" strike="noStrike">
                <a:solidFill>
                  <a:srgbClr val="008539"/>
                </a:solidFill>
                <a:latin typeface="Inter"/>
                <a:ea typeface="Inter"/>
                <a:cs typeface="Inter"/>
                <a:sym typeface="Inter"/>
              </a:rPr>
              <a:t>⬤  NU MET AI SKILLS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4"/>
          <p:cNvSpPr/>
          <p:nvPr/>
        </p:nvSpPr>
        <p:spPr>
          <a:xfrm>
            <a:off x="4857750" y="1333470"/>
            <a:ext cx="37147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Geautomatiseerd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4"/>
          <p:cNvSpPr/>
          <p:nvPr/>
        </p:nvSpPr>
        <p:spPr>
          <a:xfrm>
            <a:off x="4857750" y="1676370"/>
            <a:ext cx="3619470" cy="666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BBAA"/>
              </a:buClr>
              <a:buSzPts val="800"/>
              <a:buFont typeface="Inter"/>
              <a:buNone/>
            </a:pPr>
            <a:r>
              <a:rPr b="0" i="0" lang="en-US" sz="700" u="none" cap="none" strike="noStrike">
                <a:solidFill>
                  <a:srgbClr val="99BBAA"/>
                </a:solidFill>
                <a:latin typeface="Inter"/>
                <a:ea typeface="Inter"/>
                <a:cs typeface="Inter"/>
                <a:sym typeface="Inter"/>
              </a:rPr>
              <a:t>Claude Skills handelen keyword research, copy generation en Contentful publishing af. Mens reviewt alleen het eindresultaat.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4"/>
          <p:cNvSpPr/>
          <p:nvPr/>
        </p:nvSpPr>
        <p:spPr>
          <a:xfrm>
            <a:off x="4857750" y="2247870"/>
            <a:ext cx="857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8539"/>
              </a:buClr>
              <a:buSzPts val="2200"/>
              <a:buFont typeface="Inter"/>
              <a:buNone/>
            </a:pPr>
            <a:r>
              <a:rPr i="0" lang="en-US" u="none" cap="none" strike="noStrike">
                <a:solidFill>
                  <a:srgbClr val="008539"/>
                </a:solidFill>
                <a:latin typeface="Inter Black"/>
                <a:ea typeface="Inter Black"/>
                <a:cs typeface="Inter Black"/>
                <a:sym typeface="Inter Black"/>
              </a:rPr>
              <a:t>15min</a:t>
            </a:r>
            <a:endParaRPr i="0" u="none" cap="none" strike="noStrike">
              <a:solidFill>
                <a:schemeClr val="dk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262" name="Google Shape;262;p14"/>
          <p:cNvSpPr/>
          <p:nvPr/>
        </p:nvSpPr>
        <p:spPr>
          <a:xfrm>
            <a:off x="5457840" y="2333640"/>
            <a:ext cx="25719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Inter"/>
              <a:buNone/>
            </a:pPr>
            <a:r>
              <a:rPr b="0" i="0" lang="en-US" sz="8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per product per markt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4"/>
          <p:cNvSpPr/>
          <p:nvPr/>
        </p:nvSpPr>
        <p:spPr>
          <a:xfrm>
            <a:off x="4857750" y="2571750"/>
            <a:ext cx="857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8539"/>
              </a:buClr>
              <a:buSzPts val="2200"/>
              <a:buFont typeface="Inter"/>
              <a:buNone/>
            </a:pPr>
            <a:r>
              <a:rPr i="0" lang="en-US" u="none" cap="none" strike="noStrike">
                <a:solidFill>
                  <a:srgbClr val="008539"/>
                </a:solidFill>
                <a:latin typeface="Inter Black"/>
                <a:ea typeface="Inter Black"/>
                <a:cs typeface="Inter Black"/>
                <a:sym typeface="Inter Black"/>
              </a:rPr>
              <a:t>500+</a:t>
            </a:r>
            <a:endParaRPr i="0" u="none" cap="none" strike="noStrike">
              <a:solidFill>
                <a:schemeClr val="dk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264" name="Google Shape;264;p14"/>
          <p:cNvSpPr/>
          <p:nvPr/>
        </p:nvSpPr>
        <p:spPr>
          <a:xfrm>
            <a:off x="5457840" y="2657521"/>
            <a:ext cx="25719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Inter"/>
              <a:buNone/>
            </a:pPr>
            <a:r>
              <a:rPr b="0" i="0" lang="en-US" sz="8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producten per week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4"/>
          <p:cNvSpPr/>
          <p:nvPr/>
        </p:nvSpPr>
        <p:spPr>
          <a:xfrm>
            <a:off x="4857750" y="2895630"/>
            <a:ext cx="857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8539"/>
              </a:buClr>
              <a:buSzPts val="2200"/>
              <a:buFont typeface="Inter"/>
              <a:buNone/>
            </a:pPr>
            <a:r>
              <a:rPr i="0" lang="en-US" u="none" cap="none" strike="noStrike">
                <a:solidFill>
                  <a:srgbClr val="008539"/>
                </a:solidFill>
                <a:latin typeface="Inter Black"/>
                <a:ea typeface="Inter Black"/>
                <a:cs typeface="Inter Black"/>
                <a:sym typeface="Inter Black"/>
              </a:rPr>
              <a:t>0.5 FTE</a:t>
            </a:r>
            <a:endParaRPr i="0" u="none" cap="none" strike="noStrike">
              <a:solidFill>
                <a:schemeClr val="dk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266" name="Google Shape;266;p14"/>
          <p:cNvSpPr/>
          <p:nvPr/>
        </p:nvSpPr>
        <p:spPr>
          <a:xfrm>
            <a:off x="5686440" y="2981401"/>
            <a:ext cx="25719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Inter"/>
              <a:buNone/>
            </a:pPr>
            <a:r>
              <a:rPr b="0" i="0" lang="en-US" sz="8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menselijke review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4"/>
          <p:cNvSpPr/>
          <p:nvPr/>
        </p:nvSpPr>
        <p:spPr>
          <a:xfrm>
            <a:off x="381030" y="4743420"/>
            <a:ext cx="8382000" cy="3600"/>
          </a:xfrm>
          <a:prstGeom prst="rect">
            <a:avLst/>
          </a:prstGeom>
          <a:solidFill>
            <a:srgbClr val="E0E0E0"/>
          </a:solidFill>
          <a:ln cap="flat" cmpd="sng" w="12700">
            <a:solidFill>
              <a:srgbClr val="E8F5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sessions/brave-bold-cerf/helloprint-presentation-creator/logo_dark.png" id="268" name="Google Shape;268;p14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381025" y="4921400"/>
            <a:ext cx="365776" cy="81288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4"/>
          <p:cNvSpPr/>
          <p:nvPr/>
        </p:nvSpPr>
        <p:spPr>
          <a:xfrm>
            <a:off x="8412480" y="4905390"/>
            <a:ext cx="3657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900"/>
              <a:buFont typeface="Inter"/>
              <a:buNone/>
            </a:pPr>
            <a:r>
              <a:rPr i="0" lang="en-US" sz="600" u="none" cap="none" strike="noStrike">
                <a:solidFill>
                  <a:srgbClr val="AAAAAA"/>
                </a:solidFill>
                <a:latin typeface="Inter"/>
                <a:ea typeface="Inter"/>
                <a:cs typeface="Inter"/>
                <a:sym typeface="Inter"/>
              </a:rPr>
              <a:t>10</a:t>
            </a:r>
            <a:endParaRPr i="0" sz="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0" name="Google Shape;270;p14"/>
          <p:cNvSpPr/>
          <p:nvPr/>
        </p:nvSpPr>
        <p:spPr>
          <a:xfrm>
            <a:off x="381030" y="266730"/>
            <a:ext cx="83820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8539"/>
              </a:buClr>
              <a:buSzPts val="600"/>
              <a:buFont typeface="Inter"/>
              <a:buNone/>
            </a:pPr>
            <a:r>
              <a:rPr b="1" lang="en-US" sz="600">
                <a:solidFill>
                  <a:srgbClr val="008539"/>
                </a:solidFill>
                <a:latin typeface="Inter"/>
                <a:ea typeface="Inter"/>
                <a:cs typeface="Inter"/>
                <a:sym typeface="Inter"/>
              </a:rPr>
              <a:t>IMPACT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4"/>
          <p:cNvSpPr/>
          <p:nvPr/>
        </p:nvSpPr>
        <p:spPr>
          <a:xfrm>
            <a:off x="381030" y="781625"/>
            <a:ext cx="8382000" cy="3600"/>
          </a:xfrm>
          <a:prstGeom prst="rect">
            <a:avLst/>
          </a:prstGeom>
          <a:solidFill>
            <a:srgbClr val="EFEFEF"/>
          </a:solidFill>
          <a:ln cap="flat" cmpd="sng" w="12700">
            <a:solidFill>
              <a:srgbClr val="E8F5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4"/>
          <p:cNvSpPr/>
          <p:nvPr/>
        </p:nvSpPr>
        <p:spPr>
          <a:xfrm>
            <a:off x="333312" y="419072"/>
            <a:ext cx="83820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200"/>
              <a:buFont typeface="Inter"/>
              <a:buNone/>
            </a:pPr>
            <a:r>
              <a:rPr lang="en-US" sz="1800">
                <a:solidFill>
                  <a:srgbClr val="191919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AI-First Operations: Voor en Na</a:t>
            </a:r>
            <a:endParaRPr i="0" sz="1800" u="none" cap="none" strike="noStrike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91919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sessions/brave-bold-cerf/helloprint-presentation-creator/logo_white.png" id="278" name="Google Shape;27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30" y="190470"/>
            <a:ext cx="943112" cy="20958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5"/>
          <p:cNvSpPr/>
          <p:nvPr/>
        </p:nvSpPr>
        <p:spPr>
          <a:xfrm>
            <a:off x="381030" y="266730"/>
            <a:ext cx="8382030" cy="1047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8539"/>
              </a:buClr>
              <a:buSzPts val="600"/>
              <a:buFont typeface="Inter"/>
              <a:buNone/>
            </a:pPr>
            <a:r>
              <a:rPr b="1" i="0" lang="en-US" sz="800" u="none" cap="none" strike="noStrike">
                <a:solidFill>
                  <a:srgbClr val="008539"/>
                </a:solidFill>
                <a:latin typeface="Inter"/>
                <a:ea typeface="Inter"/>
                <a:cs typeface="Inter"/>
                <a:sym typeface="Inter"/>
              </a:rPr>
              <a:t>Q1 HIGHLIGHT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5"/>
          <p:cNvSpPr/>
          <p:nvPr/>
        </p:nvSpPr>
        <p:spPr>
          <a:xfrm>
            <a:off x="381030" y="761970"/>
            <a:ext cx="8382030" cy="2190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0"/>
              <a:buFont typeface="Inter"/>
              <a:buNone/>
            </a:pPr>
            <a:r>
              <a:rPr i="0" lang="en-US" sz="9600" u="none" cap="none" strike="noStrike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rPr>
              <a:t>+42%</a:t>
            </a:r>
            <a:endParaRPr i="0" sz="9600" u="none" cap="none" strike="noStrike">
              <a:solidFill>
                <a:schemeClr val="dk1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281" name="Google Shape;281;p15"/>
          <p:cNvSpPr/>
          <p:nvPr/>
        </p:nvSpPr>
        <p:spPr>
          <a:xfrm>
            <a:off x="1714500" y="2514570"/>
            <a:ext cx="57150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Inter"/>
              <a:buNone/>
            </a:pPr>
            <a:r>
              <a:rPr i="0" lang="en-US" u="none" cap="none" strike="noStrike">
                <a:solidFill>
                  <a:srgbClr val="888888"/>
                </a:solidFill>
                <a:latin typeface="Inter Medium"/>
                <a:ea typeface="Inter Medium"/>
                <a:cs typeface="Inter Medium"/>
                <a:sym typeface="Inter Medium"/>
              </a:rPr>
              <a:t>Year-over-year growth in new customer acquisition</a:t>
            </a:r>
            <a:endParaRPr i="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282" name="Google Shape;282;p15"/>
          <p:cNvSpPr/>
          <p:nvPr/>
        </p:nvSpPr>
        <p:spPr>
          <a:xfrm>
            <a:off x="4419615" y="2933670"/>
            <a:ext cx="304800" cy="18900"/>
          </a:xfrm>
          <a:prstGeom prst="roundRect">
            <a:avLst>
              <a:gd fmla="val 2403785" name="adj"/>
            </a:avLst>
          </a:prstGeom>
          <a:solidFill>
            <a:srgbClr val="008539"/>
          </a:solidFill>
          <a:ln cap="flat" cmpd="sng" w="12700">
            <a:solidFill>
              <a:srgbClr val="0085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5"/>
          <p:cNvSpPr/>
          <p:nvPr/>
        </p:nvSpPr>
        <p:spPr>
          <a:xfrm>
            <a:off x="2302933" y="3352775"/>
            <a:ext cx="4520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900"/>
              <a:buFont typeface="Inter"/>
              <a:buNone/>
            </a:pPr>
            <a:r>
              <a:rPr b="0" i="0" lang="en-US" sz="900" u="none" cap="none" strike="noStrike">
                <a:solidFill>
                  <a:srgbClr val="555555"/>
                </a:solidFill>
                <a:latin typeface="Inter"/>
                <a:ea typeface="Inter"/>
                <a:cs typeface="Inter"/>
                <a:sym typeface="Inter"/>
              </a:rPr>
              <a:t>Driven by marketplace expansion into 3 new markets and a 28% improvement in organic search visibility across all locales.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5"/>
          <p:cNvSpPr/>
          <p:nvPr/>
        </p:nvSpPr>
        <p:spPr>
          <a:xfrm>
            <a:off x="0" y="5124480"/>
            <a:ext cx="9144000" cy="19020"/>
          </a:xfrm>
          <a:prstGeom prst="rect">
            <a:avLst/>
          </a:prstGeom>
          <a:solidFill>
            <a:srgbClr val="049E46"/>
          </a:solidFill>
          <a:ln cap="flat" cmpd="sng" w="12700">
            <a:solidFill>
              <a:srgbClr val="049E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8539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sessions/brave-bold-cerf/helloprint-presentation-creator/logo_white.png" id="290" name="Google Shape;29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30" y="190470"/>
            <a:ext cx="943112" cy="20958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16"/>
          <p:cNvSpPr/>
          <p:nvPr/>
        </p:nvSpPr>
        <p:spPr>
          <a:xfrm>
            <a:off x="4000500" y="285750"/>
            <a:ext cx="476247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0"/>
              <a:buFont typeface="Inter"/>
              <a:buNone/>
            </a:pPr>
            <a:r>
              <a:rPr i="0" lang="en-US" sz="22000" u="none" cap="none" strike="noStrike">
                <a:solidFill>
                  <a:srgbClr val="288F4A"/>
                </a:solidFill>
                <a:latin typeface="Inter Black"/>
                <a:ea typeface="Inter Black"/>
                <a:cs typeface="Inter Black"/>
                <a:sym typeface="Inter Black"/>
              </a:rPr>
              <a:t>02</a:t>
            </a:r>
            <a:endParaRPr i="0" sz="22000" u="none" cap="none" strike="noStrike">
              <a:solidFill>
                <a:srgbClr val="288F4A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292" name="Google Shape;292;p16"/>
          <p:cNvSpPr/>
          <p:nvPr/>
        </p:nvSpPr>
        <p:spPr>
          <a:xfrm>
            <a:off x="381030" y="1943100"/>
            <a:ext cx="1143000" cy="53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Inter"/>
              <a:buNone/>
            </a:pPr>
            <a:r>
              <a:rPr i="0" lang="en-US" sz="5000" u="none" cap="none" strike="noStrike">
                <a:solidFill>
                  <a:srgbClr val="288F4A"/>
                </a:solidFill>
                <a:latin typeface="Inter Black"/>
                <a:ea typeface="Inter Black"/>
                <a:cs typeface="Inter Black"/>
                <a:sym typeface="Inter Black"/>
              </a:rPr>
              <a:t>02</a:t>
            </a:r>
            <a:endParaRPr i="0" sz="5000" u="none" cap="none" strike="noStrike">
              <a:solidFill>
                <a:srgbClr val="288F4A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293" name="Google Shape;293;p16"/>
          <p:cNvSpPr/>
          <p:nvPr/>
        </p:nvSpPr>
        <p:spPr>
          <a:xfrm>
            <a:off x="381030" y="2533620"/>
            <a:ext cx="571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Inter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Financial Performance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6"/>
          <p:cNvSpPr/>
          <p:nvPr/>
        </p:nvSpPr>
        <p:spPr>
          <a:xfrm>
            <a:off x="423363" y="3047970"/>
            <a:ext cx="304800" cy="18900"/>
          </a:xfrm>
          <a:prstGeom prst="roundRect">
            <a:avLst>
              <a:gd fmla="val 2403785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6"/>
          <p:cNvSpPr/>
          <p:nvPr/>
        </p:nvSpPr>
        <p:spPr>
          <a:xfrm>
            <a:off x="381025" y="3162275"/>
            <a:ext cx="37368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Inter"/>
              <a:buNone/>
            </a:pPr>
            <a:r>
              <a:rPr i="0" lang="en-US" sz="900" u="none" cap="none" strike="noStrike">
                <a:solidFill>
                  <a:srgbClr val="F0F0F0"/>
                </a:solidFill>
                <a:latin typeface="Inter Medium"/>
                <a:ea typeface="Inter Medium"/>
                <a:cs typeface="Inter Medium"/>
                <a:sym typeface="Inter Medium"/>
              </a:rPr>
              <a:t>Omzet, marges en key metrics over het afgelopen kwartaal met een vooruitblik op de rest van het jaar.</a:t>
            </a:r>
            <a:endParaRPr i="0" sz="900" u="none" cap="none" strike="noStrike">
              <a:solidFill>
                <a:srgbClr val="F0F0F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296" name="Google Shape;296;p16"/>
          <p:cNvSpPr/>
          <p:nvPr/>
        </p:nvSpPr>
        <p:spPr>
          <a:xfrm>
            <a:off x="0" y="5124480"/>
            <a:ext cx="9144000" cy="18900"/>
          </a:xfrm>
          <a:prstGeom prst="rect">
            <a:avLst/>
          </a:prstGeom>
          <a:solidFill>
            <a:srgbClr val="049E46"/>
          </a:solidFill>
          <a:ln cap="flat" cmpd="sng" w="12700">
            <a:solidFill>
              <a:srgbClr val="049E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91919"/>
        </a:solidFill>
      </p:bgPr>
    </p:bg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sessions/brave-bold-cerf/helloprint-presentation-creator/logo_white.png" id="302" name="Google Shape;30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05315" y="1874145"/>
            <a:ext cx="1333469" cy="314371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17"/>
          <p:cNvSpPr/>
          <p:nvPr/>
        </p:nvSpPr>
        <p:spPr>
          <a:xfrm>
            <a:off x="4419628" y="2379025"/>
            <a:ext cx="304800" cy="18900"/>
          </a:xfrm>
          <a:prstGeom prst="roundRect">
            <a:avLst>
              <a:gd fmla="val 2403785" name="adj"/>
            </a:avLst>
          </a:prstGeom>
          <a:solidFill>
            <a:srgbClr val="008539"/>
          </a:solidFill>
          <a:ln cap="flat" cmpd="sng" w="12700">
            <a:solidFill>
              <a:srgbClr val="0085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7"/>
          <p:cNvSpPr/>
          <p:nvPr/>
        </p:nvSpPr>
        <p:spPr>
          <a:xfrm>
            <a:off x="952543" y="2512345"/>
            <a:ext cx="72390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Inter"/>
              <a:buNone/>
            </a:pPr>
            <a:r>
              <a:rPr i="0" lang="en-US" sz="1100" u="none" cap="none" strike="noStrike">
                <a:solidFill>
                  <a:srgbClr val="888888"/>
                </a:solidFill>
                <a:latin typeface="Inter Medium"/>
                <a:ea typeface="Inter Medium"/>
                <a:cs typeface="Inter Medium"/>
                <a:sym typeface="Inter Medium"/>
              </a:rPr>
              <a:t>Making print easier,</a:t>
            </a:r>
            <a:endParaRPr i="0" sz="11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Inter"/>
              <a:buNone/>
            </a:pPr>
            <a:r>
              <a:rPr i="0" lang="en-US" sz="1100" u="none" cap="none" strike="noStrike">
                <a:solidFill>
                  <a:srgbClr val="888888"/>
                </a:solidFill>
                <a:latin typeface="Inter Medium"/>
                <a:ea typeface="Inter Medium"/>
                <a:cs typeface="Inter Medium"/>
                <a:sym typeface="Inter Medium"/>
              </a:rPr>
              <a:t>for everyone, everywhere.</a:t>
            </a:r>
            <a:endParaRPr i="0" sz="11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05" name="Google Shape;305;p17"/>
          <p:cNvSpPr/>
          <p:nvPr/>
        </p:nvSpPr>
        <p:spPr>
          <a:xfrm>
            <a:off x="0" y="4591020"/>
            <a:ext cx="9144000" cy="533370"/>
          </a:xfrm>
          <a:prstGeom prst="rect">
            <a:avLst/>
          </a:prstGeom>
          <a:solidFill>
            <a:srgbClr val="222222"/>
          </a:solidFill>
          <a:ln cap="flat" cmpd="sng" w="12700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7"/>
          <p:cNvSpPr/>
          <p:nvPr/>
        </p:nvSpPr>
        <p:spPr>
          <a:xfrm>
            <a:off x="0" y="4591020"/>
            <a:ext cx="9144000" cy="3658"/>
          </a:xfrm>
          <a:prstGeom prst="rect">
            <a:avLst/>
          </a:prstGeom>
          <a:solidFill>
            <a:srgbClr val="2A2A2A"/>
          </a:solidFill>
          <a:ln cap="flat" cmpd="sng" w="12700">
            <a:solidFill>
              <a:srgbClr val="2A2A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7"/>
          <p:cNvSpPr/>
          <p:nvPr/>
        </p:nvSpPr>
        <p:spPr>
          <a:xfrm>
            <a:off x="381030" y="4648170"/>
            <a:ext cx="8382030" cy="4190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Inter"/>
              <a:buNone/>
            </a:pPr>
            <a:r>
              <a:rPr b="0" i="0" lang="en-US" sz="9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helloprint.com   |   info@helloprint.com   |   </a:t>
            </a:r>
            <a:r>
              <a:rPr b="0" i="0" lang="en-US" sz="900" u="none" cap="none" strike="noStrike">
                <a:solidFill>
                  <a:srgbClr val="049E46"/>
                </a:solidFill>
                <a:latin typeface="Inter"/>
                <a:ea typeface="Inter"/>
                <a:cs typeface="Inter"/>
                <a:sym typeface="Inter"/>
              </a:rPr>
              <a:t>★★★★★</a:t>
            </a:r>
            <a:r>
              <a:rPr b="0" i="0" lang="en-US" sz="9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  Uitstekend — 32.000+ reviews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7"/>
          <p:cNvSpPr/>
          <p:nvPr/>
        </p:nvSpPr>
        <p:spPr>
          <a:xfrm>
            <a:off x="0" y="5124480"/>
            <a:ext cx="9144000" cy="19020"/>
          </a:xfrm>
          <a:prstGeom prst="rect">
            <a:avLst/>
          </a:prstGeom>
          <a:solidFill>
            <a:srgbClr val="049E46"/>
          </a:solidFill>
          <a:ln cap="flat" cmpd="sng" w="12700">
            <a:solidFill>
              <a:srgbClr val="049E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8"/>
          <p:cNvSpPr/>
          <p:nvPr/>
        </p:nvSpPr>
        <p:spPr>
          <a:xfrm>
            <a:off x="381030" y="1225296"/>
            <a:ext cx="285750" cy="285750"/>
          </a:xfrm>
          <a:prstGeom prst="roundRect">
            <a:avLst>
              <a:gd fmla="val 32000" name="adj"/>
            </a:avLst>
          </a:prstGeom>
          <a:solidFill>
            <a:srgbClr val="008539"/>
          </a:solidFill>
          <a:ln cap="flat" cmpd="sng" w="12700">
            <a:solidFill>
              <a:srgbClr val="0085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sp>
        <p:nvSpPr>
          <p:cNvPr id="315" name="Google Shape;315;p18"/>
          <p:cNvSpPr/>
          <p:nvPr/>
        </p:nvSpPr>
        <p:spPr>
          <a:xfrm>
            <a:off x="381030" y="1225296"/>
            <a:ext cx="2857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i="0" lang="en-US" sz="1000" u="none" cap="none" strike="noStrike">
                <a:solidFill>
                  <a:srgbClr val="FFFFF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01</a:t>
            </a:r>
            <a:endParaRPr i="0" sz="1000" u="none" cap="none" strike="noStrike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316" name="Google Shape;316;p18"/>
          <p:cNvSpPr/>
          <p:nvPr/>
        </p:nvSpPr>
        <p:spPr>
          <a:xfrm>
            <a:off x="781080" y="1225296"/>
            <a:ext cx="6667530" cy="1619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Inter"/>
              <a:buNone/>
            </a:pPr>
            <a:r>
              <a:rPr b="1" i="0" lang="en-US" sz="11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Q1 Resultaten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8"/>
          <p:cNvSpPr/>
          <p:nvPr/>
        </p:nvSpPr>
        <p:spPr>
          <a:xfrm>
            <a:off x="781080" y="1403547"/>
            <a:ext cx="66675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Inter"/>
              <a:buNone/>
            </a:pPr>
            <a:r>
              <a:rPr b="0" i="0" lang="en-US" sz="8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Revenue, margins, order volume en key highlights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8"/>
          <p:cNvSpPr/>
          <p:nvPr/>
        </p:nvSpPr>
        <p:spPr>
          <a:xfrm>
            <a:off x="7619970" y="1225296"/>
            <a:ext cx="1143000" cy="1619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0E0E0"/>
              </a:buClr>
              <a:buSzPts val="800"/>
              <a:buFont typeface="Inter"/>
              <a:buNone/>
            </a:pPr>
            <a:r>
              <a:rPr b="0" i="0" lang="en-US" sz="800" u="none" cap="none" strike="noStrike">
                <a:solidFill>
                  <a:srgbClr val="E0E0E0"/>
                </a:solidFill>
                <a:latin typeface="Inter"/>
                <a:ea typeface="Inter"/>
                <a:cs typeface="Inter"/>
                <a:sym typeface="Inter"/>
              </a:rPr>
              <a:t>5 min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8"/>
          <p:cNvSpPr/>
          <p:nvPr/>
        </p:nvSpPr>
        <p:spPr>
          <a:xfrm>
            <a:off x="381030" y="1664208"/>
            <a:ext cx="8382030" cy="3658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F0F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sp>
        <p:nvSpPr>
          <p:cNvPr id="320" name="Google Shape;320;p18"/>
          <p:cNvSpPr/>
          <p:nvPr/>
        </p:nvSpPr>
        <p:spPr>
          <a:xfrm>
            <a:off x="381030" y="1795272"/>
            <a:ext cx="285900" cy="285900"/>
          </a:xfrm>
          <a:prstGeom prst="roundRect">
            <a:avLst>
              <a:gd fmla="val 32000" name="adj"/>
            </a:avLst>
          </a:prstGeom>
          <a:solidFill>
            <a:srgbClr val="008539"/>
          </a:solidFill>
          <a:ln cap="flat" cmpd="sng" w="12700">
            <a:solidFill>
              <a:srgbClr val="0085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sp>
        <p:nvSpPr>
          <p:cNvPr id="321" name="Google Shape;321;p18"/>
          <p:cNvSpPr/>
          <p:nvPr/>
        </p:nvSpPr>
        <p:spPr>
          <a:xfrm>
            <a:off x="381030" y="1795272"/>
            <a:ext cx="2859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i="0" lang="en-US" sz="1000" u="none" cap="none" strike="noStrike">
                <a:solidFill>
                  <a:srgbClr val="FFFFF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02</a:t>
            </a:r>
            <a:endParaRPr i="0" sz="1000" u="none" cap="none" strike="noStrike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322" name="Google Shape;322;p18"/>
          <p:cNvSpPr/>
          <p:nvPr/>
        </p:nvSpPr>
        <p:spPr>
          <a:xfrm>
            <a:off x="781080" y="1795272"/>
            <a:ext cx="6667500" cy="1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Inter"/>
              <a:buNone/>
            </a:pPr>
            <a:r>
              <a:rPr b="1" i="0" lang="en-US" sz="11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Financial Performance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8"/>
          <p:cNvSpPr/>
          <p:nvPr/>
        </p:nvSpPr>
        <p:spPr>
          <a:xfrm>
            <a:off x="781080" y="1973523"/>
            <a:ext cx="66675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Inter"/>
              <a:buNone/>
            </a:pPr>
            <a:r>
              <a:rPr b="0" i="0" lang="en-US" sz="8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Deep dive in de cijfers per markt en categorie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8"/>
          <p:cNvSpPr/>
          <p:nvPr/>
        </p:nvSpPr>
        <p:spPr>
          <a:xfrm>
            <a:off x="7619970" y="1719072"/>
            <a:ext cx="1143000" cy="1619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0E0E0"/>
              </a:buClr>
              <a:buSzPts val="800"/>
              <a:buFont typeface="Inter"/>
              <a:buNone/>
            </a:pPr>
            <a:r>
              <a:rPr b="0" i="0" lang="en-US" sz="800" u="none" cap="none" strike="noStrike">
                <a:solidFill>
                  <a:srgbClr val="E0E0E0"/>
                </a:solidFill>
                <a:latin typeface="Inter"/>
                <a:ea typeface="Inter"/>
                <a:cs typeface="Inter"/>
                <a:sym typeface="Inter"/>
              </a:rPr>
              <a:t>10 min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8"/>
          <p:cNvSpPr/>
          <p:nvPr/>
        </p:nvSpPr>
        <p:spPr>
          <a:xfrm>
            <a:off x="381030" y="2234184"/>
            <a:ext cx="8382000" cy="36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F0F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sp>
        <p:nvSpPr>
          <p:cNvPr id="326" name="Google Shape;326;p18"/>
          <p:cNvSpPr/>
          <p:nvPr/>
        </p:nvSpPr>
        <p:spPr>
          <a:xfrm>
            <a:off x="381030" y="2365248"/>
            <a:ext cx="285900" cy="285900"/>
          </a:xfrm>
          <a:prstGeom prst="roundRect">
            <a:avLst>
              <a:gd fmla="val 32000" name="adj"/>
            </a:avLst>
          </a:prstGeom>
          <a:solidFill>
            <a:srgbClr val="008539"/>
          </a:solidFill>
          <a:ln cap="flat" cmpd="sng" w="12700">
            <a:solidFill>
              <a:srgbClr val="0085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sp>
        <p:nvSpPr>
          <p:cNvPr id="327" name="Google Shape;327;p18"/>
          <p:cNvSpPr/>
          <p:nvPr/>
        </p:nvSpPr>
        <p:spPr>
          <a:xfrm>
            <a:off x="381030" y="2365248"/>
            <a:ext cx="2859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i="0" lang="en-US" sz="1000" u="none" cap="none" strike="noStrike">
                <a:solidFill>
                  <a:srgbClr val="FFFFF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03</a:t>
            </a:r>
            <a:endParaRPr i="0" sz="1000" u="none" cap="none" strike="noStrike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328" name="Google Shape;328;p18"/>
          <p:cNvSpPr/>
          <p:nvPr/>
        </p:nvSpPr>
        <p:spPr>
          <a:xfrm>
            <a:off x="781080" y="2365248"/>
            <a:ext cx="6667500" cy="1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Inter"/>
              <a:buNone/>
            </a:pPr>
            <a:r>
              <a:rPr b="1" i="0" lang="en-US" sz="11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Product &amp; Platform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8"/>
          <p:cNvSpPr/>
          <p:nvPr/>
        </p:nvSpPr>
        <p:spPr>
          <a:xfrm>
            <a:off x="781080" y="2543499"/>
            <a:ext cx="66675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Inter"/>
              <a:buNone/>
            </a:pPr>
            <a:r>
              <a:rPr b="0" i="0" lang="en-US" sz="8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Nieuwe features, marketplace expansie en tech roadmap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8"/>
          <p:cNvSpPr/>
          <p:nvPr/>
        </p:nvSpPr>
        <p:spPr>
          <a:xfrm>
            <a:off x="7619970" y="2212848"/>
            <a:ext cx="1143000" cy="1619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0E0E0"/>
              </a:buClr>
              <a:buSzPts val="800"/>
              <a:buFont typeface="Inter"/>
              <a:buNone/>
            </a:pPr>
            <a:r>
              <a:rPr b="0" i="0" lang="en-US" sz="800" u="none" cap="none" strike="noStrike">
                <a:solidFill>
                  <a:srgbClr val="E0E0E0"/>
                </a:solidFill>
                <a:latin typeface="Inter"/>
                <a:ea typeface="Inter"/>
                <a:cs typeface="Inter"/>
                <a:sym typeface="Inter"/>
              </a:rPr>
              <a:t>10 min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8"/>
          <p:cNvSpPr/>
          <p:nvPr/>
        </p:nvSpPr>
        <p:spPr>
          <a:xfrm>
            <a:off x="381030" y="2804160"/>
            <a:ext cx="8382000" cy="36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F0F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sp>
        <p:nvSpPr>
          <p:cNvPr id="332" name="Google Shape;332;p18"/>
          <p:cNvSpPr/>
          <p:nvPr/>
        </p:nvSpPr>
        <p:spPr>
          <a:xfrm>
            <a:off x="381030" y="2935224"/>
            <a:ext cx="285900" cy="285900"/>
          </a:xfrm>
          <a:prstGeom prst="roundRect">
            <a:avLst>
              <a:gd fmla="val 32000" name="adj"/>
            </a:avLst>
          </a:prstGeom>
          <a:solidFill>
            <a:srgbClr val="008539"/>
          </a:solidFill>
          <a:ln cap="flat" cmpd="sng" w="12700">
            <a:solidFill>
              <a:srgbClr val="0085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sp>
        <p:nvSpPr>
          <p:cNvPr id="333" name="Google Shape;333;p18"/>
          <p:cNvSpPr/>
          <p:nvPr/>
        </p:nvSpPr>
        <p:spPr>
          <a:xfrm>
            <a:off x="381030" y="2935224"/>
            <a:ext cx="2859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i="0" lang="en-US" sz="1000" u="none" cap="none" strike="noStrike">
                <a:solidFill>
                  <a:srgbClr val="FFFFF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04</a:t>
            </a:r>
            <a:endParaRPr i="0" sz="1000" u="none" cap="none" strike="noStrike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334" name="Google Shape;334;p18"/>
          <p:cNvSpPr/>
          <p:nvPr/>
        </p:nvSpPr>
        <p:spPr>
          <a:xfrm>
            <a:off x="781080" y="2935224"/>
            <a:ext cx="6667500" cy="1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Inter"/>
              <a:buNone/>
            </a:pPr>
            <a:r>
              <a:rPr b="1" i="0" lang="en-US" sz="11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AI &amp; Automation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8"/>
          <p:cNvSpPr/>
          <p:nvPr/>
        </p:nvSpPr>
        <p:spPr>
          <a:xfrm>
            <a:off x="781080" y="3113475"/>
            <a:ext cx="66675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Inter"/>
              <a:buNone/>
            </a:pPr>
            <a:r>
              <a:rPr b="0" i="0" lang="en-US" sz="8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Skill updates, voortgang en planning voor HY1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8"/>
          <p:cNvSpPr/>
          <p:nvPr/>
        </p:nvSpPr>
        <p:spPr>
          <a:xfrm>
            <a:off x="7619970" y="2706624"/>
            <a:ext cx="1143000" cy="1619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0E0E0"/>
              </a:buClr>
              <a:buSzPts val="800"/>
              <a:buFont typeface="Inter"/>
              <a:buNone/>
            </a:pPr>
            <a:r>
              <a:rPr b="0" i="0" lang="en-US" sz="800" u="none" cap="none" strike="noStrike">
                <a:solidFill>
                  <a:srgbClr val="E0E0E0"/>
                </a:solidFill>
                <a:latin typeface="Inter"/>
                <a:ea typeface="Inter"/>
                <a:cs typeface="Inter"/>
                <a:sym typeface="Inter"/>
              </a:rPr>
              <a:t>10 min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8"/>
          <p:cNvSpPr/>
          <p:nvPr/>
        </p:nvSpPr>
        <p:spPr>
          <a:xfrm>
            <a:off x="381030" y="3374136"/>
            <a:ext cx="8382000" cy="36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F0F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sp>
        <p:nvSpPr>
          <p:cNvPr id="338" name="Google Shape;338;p18"/>
          <p:cNvSpPr/>
          <p:nvPr/>
        </p:nvSpPr>
        <p:spPr>
          <a:xfrm>
            <a:off x="381030" y="3505200"/>
            <a:ext cx="285900" cy="285900"/>
          </a:xfrm>
          <a:prstGeom prst="roundRect">
            <a:avLst>
              <a:gd fmla="val 32000" name="adj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sp>
        <p:nvSpPr>
          <p:cNvPr id="339" name="Google Shape;339;p18"/>
          <p:cNvSpPr/>
          <p:nvPr/>
        </p:nvSpPr>
        <p:spPr>
          <a:xfrm>
            <a:off x="381030" y="3505200"/>
            <a:ext cx="2859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i="0" lang="en-US" sz="1000" u="none" cap="none" strike="noStrike">
                <a:solidFill>
                  <a:srgbClr val="FFFFF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05</a:t>
            </a:r>
            <a:endParaRPr i="0" sz="1000" u="none" cap="none" strike="noStrike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340" name="Google Shape;340;p18"/>
          <p:cNvSpPr/>
          <p:nvPr/>
        </p:nvSpPr>
        <p:spPr>
          <a:xfrm>
            <a:off x="781080" y="3505200"/>
            <a:ext cx="6667500" cy="1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Inter"/>
              <a:buNone/>
            </a:pPr>
            <a:r>
              <a:rPr b="1" i="0" lang="en-US" sz="1100" u="none" cap="none" strike="noStrike">
                <a:solidFill>
                  <a:srgbClr val="191919"/>
                </a:solidFill>
                <a:latin typeface="Inter"/>
                <a:ea typeface="Inter"/>
                <a:cs typeface="Inter"/>
                <a:sym typeface="Inter"/>
              </a:rPr>
              <a:t>Q&amp;A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8"/>
          <p:cNvSpPr/>
          <p:nvPr/>
        </p:nvSpPr>
        <p:spPr>
          <a:xfrm>
            <a:off x="781080" y="3683451"/>
            <a:ext cx="66675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Inter"/>
              <a:buNone/>
            </a:pPr>
            <a:r>
              <a:rPr b="0" i="0" lang="en-US" sz="8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Open vragen en discussie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8"/>
          <p:cNvSpPr/>
          <p:nvPr/>
        </p:nvSpPr>
        <p:spPr>
          <a:xfrm>
            <a:off x="7619970" y="3200400"/>
            <a:ext cx="1143000" cy="1619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0E0E0"/>
              </a:buClr>
              <a:buSzPts val="800"/>
              <a:buFont typeface="Inter"/>
              <a:buNone/>
            </a:pPr>
            <a:r>
              <a:rPr b="0" i="0" lang="en-US" sz="800" u="none" cap="none" strike="noStrike">
                <a:solidFill>
                  <a:srgbClr val="E0E0E0"/>
                </a:solidFill>
                <a:latin typeface="Inter"/>
                <a:ea typeface="Inter"/>
                <a:cs typeface="Inter"/>
                <a:sym typeface="Inter"/>
              </a:rPr>
              <a:t>15 min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8"/>
          <p:cNvSpPr/>
          <p:nvPr/>
        </p:nvSpPr>
        <p:spPr>
          <a:xfrm>
            <a:off x="381030" y="4743420"/>
            <a:ext cx="8382000" cy="3600"/>
          </a:xfrm>
          <a:prstGeom prst="rect">
            <a:avLst/>
          </a:prstGeom>
          <a:solidFill>
            <a:srgbClr val="E0E0E0"/>
          </a:solidFill>
          <a:ln cap="flat" cmpd="sng" w="12700">
            <a:solidFill>
              <a:srgbClr val="E8F5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sessions/brave-bold-cerf/helloprint-presentation-creator/logo_dark.png" id="344" name="Google Shape;344;p18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381025" y="4921400"/>
            <a:ext cx="365776" cy="81288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18"/>
          <p:cNvSpPr/>
          <p:nvPr/>
        </p:nvSpPr>
        <p:spPr>
          <a:xfrm>
            <a:off x="8412480" y="4905390"/>
            <a:ext cx="3657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900"/>
              <a:buFont typeface="Inter"/>
              <a:buNone/>
            </a:pPr>
            <a:r>
              <a:rPr i="0" lang="en-US" sz="600" u="none" cap="none" strike="noStrike">
                <a:solidFill>
                  <a:srgbClr val="AAAAAA"/>
                </a:solidFill>
                <a:latin typeface="Inter"/>
                <a:ea typeface="Inter"/>
                <a:cs typeface="Inter"/>
                <a:sym typeface="Inter"/>
              </a:rPr>
              <a:t>14</a:t>
            </a:r>
            <a:endParaRPr i="0" sz="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6" name="Google Shape;346;p18"/>
          <p:cNvSpPr/>
          <p:nvPr/>
        </p:nvSpPr>
        <p:spPr>
          <a:xfrm>
            <a:off x="381030" y="266730"/>
            <a:ext cx="83820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8539"/>
              </a:buClr>
              <a:buSzPts val="600"/>
              <a:buFont typeface="Inter"/>
              <a:buNone/>
            </a:pPr>
            <a:r>
              <a:rPr b="1" i="0" lang="en-US" sz="600" u="none" cap="none" strike="noStrike">
                <a:solidFill>
                  <a:srgbClr val="008539"/>
                </a:solidFill>
                <a:latin typeface="Inter"/>
                <a:ea typeface="Inter"/>
                <a:cs typeface="Inter"/>
                <a:sym typeface="Inter"/>
              </a:rPr>
              <a:t>TEAM UPDATE — AI &amp; GROWTH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8"/>
          <p:cNvSpPr/>
          <p:nvPr/>
        </p:nvSpPr>
        <p:spPr>
          <a:xfrm>
            <a:off x="381030" y="781625"/>
            <a:ext cx="8382000" cy="3600"/>
          </a:xfrm>
          <a:prstGeom prst="rect">
            <a:avLst/>
          </a:prstGeom>
          <a:solidFill>
            <a:srgbClr val="EFEFEF"/>
          </a:solidFill>
          <a:ln cap="flat" cmpd="sng" w="12700">
            <a:solidFill>
              <a:srgbClr val="E8F5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18"/>
          <p:cNvSpPr/>
          <p:nvPr/>
        </p:nvSpPr>
        <p:spPr>
          <a:xfrm>
            <a:off x="333312" y="419072"/>
            <a:ext cx="83820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200"/>
              <a:buFont typeface="Inter"/>
              <a:buNone/>
            </a:pPr>
            <a:r>
              <a:rPr lang="en-US" sz="1800">
                <a:solidFill>
                  <a:srgbClr val="191919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Premium Hardcover Boekjes</a:t>
            </a:r>
            <a:endParaRPr i="0" sz="1800" u="none" cap="none" strike="noStrike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91919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sessions/brave-bold-cerf/helloprint-presentation-creator/logo_white.png" id="354" name="Google Shape;35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30" y="190470"/>
            <a:ext cx="943112" cy="20958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19"/>
          <p:cNvSpPr/>
          <p:nvPr/>
        </p:nvSpPr>
        <p:spPr>
          <a:xfrm>
            <a:off x="381030" y="761970"/>
            <a:ext cx="1143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8539"/>
              </a:buClr>
              <a:buSzPts val="16000"/>
              <a:buFont typeface="Inter"/>
              <a:buNone/>
            </a:pPr>
            <a:r>
              <a:rPr lang="en-US" sz="16000" u="none" cap="none" strike="noStrike">
                <a:solidFill>
                  <a:srgbClr val="1C3A23"/>
                </a:solidFill>
                <a:latin typeface="Inter Black"/>
                <a:ea typeface="Inter Black"/>
                <a:cs typeface="Inter Black"/>
                <a:sym typeface="Inter Black"/>
              </a:rPr>
              <a:t>“</a:t>
            </a:r>
            <a:endParaRPr sz="16000" u="none" cap="none" strike="noStrike">
              <a:solidFill>
                <a:srgbClr val="1C3A23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356" name="Google Shape;356;p19"/>
          <p:cNvSpPr/>
          <p:nvPr/>
        </p:nvSpPr>
        <p:spPr>
          <a:xfrm>
            <a:off x="1059350" y="2057425"/>
            <a:ext cx="7227300" cy="13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400" spcFirstLastPara="1" rIns="0" wrap="squar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Inter"/>
              <a:buNone/>
            </a:pPr>
            <a:r>
              <a:rPr i="1" lang="en-US" sz="22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Helloprint heeft ons de flexibiliteit gegeven om snel te schakelen. Van 500 visitekaartjes tot 50.000 brochures — alles wordt op tijd en perfect geleverd.</a:t>
            </a:r>
            <a:endParaRPr i="1" sz="2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57" name="Google Shape;357;p19"/>
          <p:cNvSpPr/>
          <p:nvPr/>
        </p:nvSpPr>
        <p:spPr>
          <a:xfrm>
            <a:off x="761970" y="3676650"/>
            <a:ext cx="247500" cy="247500"/>
          </a:xfrm>
          <a:prstGeom prst="ellipse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9"/>
          <p:cNvSpPr/>
          <p:nvPr/>
        </p:nvSpPr>
        <p:spPr>
          <a:xfrm>
            <a:off x="761970" y="3676650"/>
            <a:ext cx="2475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Inter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MV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9"/>
          <p:cNvSpPr/>
          <p:nvPr/>
        </p:nvSpPr>
        <p:spPr>
          <a:xfrm>
            <a:off x="1104870" y="3695670"/>
            <a:ext cx="38100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Inter"/>
              <a:buNone/>
            </a:pPr>
            <a:r>
              <a:rPr b="1" i="0" lang="en-US" sz="9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Martine Verhoeven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9"/>
          <p:cNvSpPr/>
          <p:nvPr/>
        </p:nvSpPr>
        <p:spPr>
          <a:xfrm>
            <a:off x="1104870" y="3857610"/>
            <a:ext cx="38100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54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Inter"/>
              <a:buNone/>
            </a:pPr>
            <a:r>
              <a:rPr i="0" lang="en-US" sz="700" u="none" cap="none" strike="noStrike">
                <a:solidFill>
                  <a:srgbClr val="888888"/>
                </a:solidFill>
                <a:latin typeface="Inter Medium"/>
                <a:ea typeface="Inter Medium"/>
                <a:cs typeface="Inter Medium"/>
                <a:sym typeface="Inter Medium"/>
              </a:rPr>
              <a:t>Marketing Director — TechCorp BV</a:t>
            </a:r>
            <a:endParaRPr i="0" sz="7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61" name="Google Shape;361;p19"/>
          <p:cNvSpPr/>
          <p:nvPr/>
        </p:nvSpPr>
        <p:spPr>
          <a:xfrm>
            <a:off x="0" y="5124480"/>
            <a:ext cx="9144000" cy="18900"/>
          </a:xfrm>
          <a:prstGeom prst="rect">
            <a:avLst/>
          </a:prstGeom>
          <a:solidFill>
            <a:srgbClr val="049E46"/>
          </a:solidFill>
          <a:ln cap="flat" cmpd="sng" w="12700">
            <a:solidFill>
              <a:srgbClr val="049E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